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27"/>
  </p:notesMasterIdLst>
  <p:handoutMasterIdLst>
    <p:handoutMasterId r:id="rId28"/>
  </p:handoutMasterIdLst>
  <p:sldIdLst>
    <p:sldId id="1203" r:id="rId5"/>
    <p:sldId id="2145706872" r:id="rId6"/>
    <p:sldId id="2145706873" r:id="rId7"/>
    <p:sldId id="1267" r:id="rId8"/>
    <p:sldId id="1250" r:id="rId9"/>
    <p:sldId id="1219" r:id="rId10"/>
    <p:sldId id="1280" r:id="rId11"/>
    <p:sldId id="1281" r:id="rId12"/>
    <p:sldId id="1282" r:id="rId13"/>
    <p:sldId id="1278" r:id="rId14"/>
    <p:sldId id="2145706887" r:id="rId15"/>
    <p:sldId id="1227" r:id="rId16"/>
    <p:sldId id="2145706890" r:id="rId17"/>
    <p:sldId id="2145706888" r:id="rId18"/>
    <p:sldId id="2145706876" r:id="rId19"/>
    <p:sldId id="2145706894" r:id="rId20"/>
    <p:sldId id="2145706889" r:id="rId21"/>
    <p:sldId id="1273" r:id="rId22"/>
    <p:sldId id="2145706895" r:id="rId23"/>
    <p:sldId id="1271" r:id="rId24"/>
    <p:sldId id="1246" r:id="rId25"/>
    <p:sldId id="2145706886" r:id="rId26"/>
  </p:sldIdLst>
  <p:sldSz cx="12192000" cy="6858000"/>
  <p:notesSz cx="6858000" cy="9144000"/>
  <p:embeddedFontLst>
    <p:embeddedFont>
      <p:font typeface="Gilroy" pitchFamily="2" charset="77"/>
      <p:regular r:id="rId29"/>
      <p:bold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52D5F"/>
    <a:srgbClr val="8980D4"/>
    <a:srgbClr val="165727"/>
    <a:srgbClr val="7F7F7F"/>
    <a:srgbClr val="000000"/>
    <a:srgbClr val="6856AC"/>
    <a:srgbClr val="0173CC"/>
    <a:srgbClr val="00A086"/>
    <a:srgbClr val="C27BC0"/>
    <a:srgbClr val="F9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81" autoAdjust="0"/>
    <p:restoredTop sz="77324" autoAdjust="0"/>
  </p:normalViewPr>
  <p:slideViewPr>
    <p:cSldViewPr snapToGrid="0">
      <p:cViewPr varScale="1">
        <p:scale>
          <a:sx n="86" d="100"/>
          <a:sy n="86" d="100"/>
        </p:scale>
        <p:origin x="2096" y="368"/>
      </p:cViewPr>
      <p:guideLst/>
    </p:cSldViewPr>
  </p:slideViewPr>
  <p:outlineViewPr>
    <p:cViewPr>
      <p:scale>
        <a:sx n="33" d="100"/>
        <a:sy n="33" d="100"/>
      </p:scale>
      <p:origin x="0" y="-14586"/>
    </p:cViewPr>
  </p:outlineViewPr>
  <p:notesTextViewPr>
    <p:cViewPr>
      <p:scale>
        <a:sx n="100" d="100"/>
        <a:sy n="100" d="100"/>
      </p:scale>
      <p:origin x="0" y="0"/>
    </p:cViewPr>
  </p:notesTextViewPr>
  <p:sorterViewPr>
    <p:cViewPr>
      <p:scale>
        <a:sx n="100" d="100"/>
        <a:sy n="100" d="100"/>
      </p:scale>
      <p:origin x="0" y="-10548"/>
    </p:cViewPr>
  </p:sorterViewPr>
  <p:notesViewPr>
    <p:cSldViewPr snapToGrid="0">
      <p:cViewPr varScale="1">
        <p:scale>
          <a:sx n="81" d="100"/>
          <a:sy n="81" d="100"/>
        </p:scale>
        <p:origin x="3894"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1.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font" Target="fonts/font2.fntdata"/><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46050865-321C-F955-AF57-E1F16ACE88A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F57EEE9A-E046-634F-CB8D-333CEFF4DE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C41890E-D619-44B2-A99A-4729823C5E69}" type="datetimeFigureOut">
              <a:rPr lang="nl-NL" smtClean="0"/>
              <a:t>14-01-2026</a:t>
            </a:fld>
            <a:endParaRPr lang="nl-NL"/>
          </a:p>
        </p:txBody>
      </p:sp>
      <p:sp>
        <p:nvSpPr>
          <p:cNvPr id="4" name="Tijdelijke aanduiding voor voettekst 3">
            <a:extLst>
              <a:ext uri="{FF2B5EF4-FFF2-40B4-BE49-F238E27FC236}">
                <a16:creationId xmlns:a16="http://schemas.microsoft.com/office/drawing/2014/main" id="{E19E7DFA-C5B6-3F53-8820-EF8EAF6B352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26BC4CA9-CBEE-7030-EFF0-70481B4B7D9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E299507-A816-4563-AB09-DB6DE7AFE820}" type="slidenum">
              <a:rPr lang="nl-NL" smtClean="0"/>
              <a:t>‹#›</a:t>
            </a:fld>
            <a:endParaRPr lang="nl-NL"/>
          </a:p>
        </p:txBody>
      </p:sp>
    </p:spTree>
    <p:extLst>
      <p:ext uri="{BB962C8B-B14F-4D97-AF65-F5344CB8AC3E}">
        <p14:creationId xmlns:p14="http://schemas.microsoft.com/office/powerpoint/2010/main" val="31630430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BB8B8F-1853-4BA6-84DE-A61B3D86F6AA}" type="datetimeFigureOut">
              <a:rPr lang="nl-NL" smtClean="0"/>
              <a:t>14-01-2026</a:t>
            </a:fld>
            <a:endParaRPr lang="nl-NL" dirty="0"/>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dirty="0"/>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F82403-D312-452C-8EF4-A5AAB8B062A4}" type="slidenum">
              <a:rPr lang="nl-NL" smtClean="0"/>
              <a:t>‹#›</a:t>
            </a:fld>
            <a:endParaRPr lang="nl-NL" dirty="0"/>
          </a:p>
        </p:txBody>
      </p:sp>
    </p:spTree>
    <p:extLst>
      <p:ext uri="{BB962C8B-B14F-4D97-AF65-F5344CB8AC3E}">
        <p14:creationId xmlns:p14="http://schemas.microsoft.com/office/powerpoint/2010/main" val="2202446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401DA-156B-FEB9-BD9E-2806942F7D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DD6F30-FA46-82CC-65F8-A8121B875E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189725-60FE-DDF6-7091-431347AC8E73}"/>
              </a:ext>
            </a:extLst>
          </p:cNvPr>
          <p:cNvSpPr>
            <a:spLocks noGrp="1"/>
          </p:cNvSpPr>
          <p:nvPr>
            <p:ph type="body" idx="1"/>
          </p:nvPr>
        </p:nvSpPr>
        <p:spPr/>
        <p:txBody>
          <a:bodyPr/>
          <a:lstStyle/>
          <a:p>
            <a:r>
              <a:rPr lang="en-US" dirty="0"/>
              <a:t>Mitigation strategies: guardrails , design choices, system prompt, series of LLMs checking, role of human in the loop</a:t>
            </a:r>
          </a:p>
          <a:p>
            <a:r>
              <a:rPr lang="en-US" dirty="0"/>
              <a:t>Controlling and improving: reference sets daily fired through, monitoring, logging, experimentation</a:t>
            </a:r>
          </a:p>
          <a:p>
            <a:r>
              <a:rPr lang="en-US" dirty="0"/>
              <a:t>Scalability – getting a nr of components rights such as RAG, tone of voice, </a:t>
            </a:r>
            <a:r>
              <a:rPr lang="en-US" dirty="0" err="1"/>
              <a:t>monitoring&amp;logging</a:t>
            </a:r>
            <a:r>
              <a:rPr lang="en-US" dirty="0"/>
              <a:t>, but also defining risk appetite or a WAY to figure out during pilot testing how to define an acceptable range</a:t>
            </a:r>
          </a:p>
          <a:p>
            <a:endParaRPr lang="en-US" dirty="0"/>
          </a:p>
        </p:txBody>
      </p:sp>
      <p:sp>
        <p:nvSpPr>
          <p:cNvPr id="4" name="Slide Number Placeholder 3">
            <a:extLst>
              <a:ext uri="{FF2B5EF4-FFF2-40B4-BE49-F238E27FC236}">
                <a16:creationId xmlns:a16="http://schemas.microsoft.com/office/drawing/2014/main" id="{EA5C461A-4FA6-FAC6-9440-14B60A2BB863}"/>
              </a:ext>
            </a:extLst>
          </p:cNvPr>
          <p:cNvSpPr>
            <a:spLocks noGrp="1"/>
          </p:cNvSpPr>
          <p:nvPr>
            <p:ph type="sldNum" sz="quarter" idx="5"/>
          </p:nvPr>
        </p:nvSpPr>
        <p:spPr/>
        <p:txBody>
          <a:bodyPr/>
          <a:lstStyle/>
          <a:p>
            <a:fld id="{23F82403-D312-452C-8EF4-A5AAB8B062A4}" type="slidenum">
              <a:rPr lang="nl-NL" smtClean="0"/>
              <a:t>2</a:t>
            </a:fld>
            <a:endParaRPr lang="nl-NL" dirty="0"/>
          </a:p>
        </p:txBody>
      </p:sp>
    </p:spTree>
    <p:extLst>
      <p:ext uri="{BB962C8B-B14F-4D97-AF65-F5344CB8AC3E}">
        <p14:creationId xmlns:p14="http://schemas.microsoft.com/office/powerpoint/2010/main" val="629598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0BF14-80F5-F595-03E6-D79C9662E5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C8383D-8CA0-6F81-A02F-F40D10586B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7CC120-C984-46D4-2159-3FF7B2E9642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Just as a framework…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I don’t care about the details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focus on the BIG things – I don’t care about the 100 things to take on, I care about the 2 things to take 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You are allowed 2 stickies, and then all the other things you think of, please do write them down to share afterwards, but not now…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So - what makes a difference to get absolutely right when there are 100 applications coming your way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I rather have 2 stickies with BIG things, then 14 stickies with details…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Because we end with a discussion on how to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AND… now imagining everything the process AS IS, not with all their improvements proposed. Because you propose 15 things, and I want to know the next 3 things to take one…</a:t>
            </a:r>
          </a:p>
        </p:txBody>
      </p:sp>
      <p:sp>
        <p:nvSpPr>
          <p:cNvPr id="4" name="Slide Number Placeholder 3">
            <a:extLst>
              <a:ext uri="{FF2B5EF4-FFF2-40B4-BE49-F238E27FC236}">
                <a16:creationId xmlns:a16="http://schemas.microsoft.com/office/drawing/2014/main" id="{A23CF7B3-289D-86DB-0BFB-8AB16AAE91A8}"/>
              </a:ext>
            </a:extLst>
          </p:cNvPr>
          <p:cNvSpPr>
            <a:spLocks noGrp="1"/>
          </p:cNvSpPr>
          <p:nvPr>
            <p:ph type="sldNum" sz="quarter" idx="5"/>
          </p:nvPr>
        </p:nvSpPr>
        <p:spPr/>
        <p:txBody>
          <a:bodyPr/>
          <a:lstStyle/>
          <a:p>
            <a:fld id="{23F82403-D312-452C-8EF4-A5AAB8B062A4}" type="slidenum">
              <a:rPr lang="nl-NL" smtClean="0"/>
              <a:t>11</a:t>
            </a:fld>
            <a:endParaRPr lang="nl-NL" dirty="0"/>
          </a:p>
        </p:txBody>
      </p:sp>
    </p:spTree>
    <p:extLst>
      <p:ext uri="{BB962C8B-B14F-4D97-AF65-F5344CB8AC3E}">
        <p14:creationId xmlns:p14="http://schemas.microsoft.com/office/powerpoint/2010/main" val="232604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BD1C6-B212-C217-E2FE-93F76EC451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7C5897-7C77-E126-5483-2C8EAEAAA0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604928-8762-B26F-C914-71719FF650FD}"/>
              </a:ext>
            </a:extLst>
          </p:cNvPr>
          <p:cNvSpPr>
            <a:spLocks noGrp="1"/>
          </p:cNvSpPr>
          <p:nvPr>
            <p:ph type="body" idx="1"/>
          </p:nvPr>
        </p:nvSpPr>
        <p:spPr/>
        <p:txBody>
          <a:bodyPr/>
          <a:lstStyle/>
          <a:p>
            <a:r>
              <a:rPr lang="en-US" dirty="0"/>
              <a:t>Together as </a:t>
            </a:r>
          </a:p>
        </p:txBody>
      </p:sp>
      <p:sp>
        <p:nvSpPr>
          <p:cNvPr id="4" name="Slide Number Placeholder 3">
            <a:extLst>
              <a:ext uri="{FF2B5EF4-FFF2-40B4-BE49-F238E27FC236}">
                <a16:creationId xmlns:a16="http://schemas.microsoft.com/office/drawing/2014/main" id="{07EC9016-07CB-3685-DF53-15E5586EF925}"/>
              </a:ext>
            </a:extLst>
          </p:cNvPr>
          <p:cNvSpPr>
            <a:spLocks noGrp="1"/>
          </p:cNvSpPr>
          <p:nvPr>
            <p:ph type="sldNum" sz="quarter" idx="5"/>
          </p:nvPr>
        </p:nvSpPr>
        <p:spPr/>
        <p:txBody>
          <a:bodyPr/>
          <a:lstStyle/>
          <a:p>
            <a:fld id="{23F82403-D312-452C-8EF4-A5AAB8B062A4}" type="slidenum">
              <a:rPr lang="nl-NL" smtClean="0"/>
              <a:t>12</a:t>
            </a:fld>
            <a:endParaRPr lang="nl-NL" dirty="0"/>
          </a:p>
        </p:txBody>
      </p:sp>
    </p:spTree>
    <p:extLst>
      <p:ext uri="{BB962C8B-B14F-4D97-AF65-F5344CB8AC3E}">
        <p14:creationId xmlns:p14="http://schemas.microsoft.com/office/powerpoint/2010/main" val="12313930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624F84-A3E9-59F2-11A6-F29AF99EC0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474083-75AE-216A-BC99-3BE39132B6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05388E-D383-2D87-67B7-7EC09B1D55ED}"/>
              </a:ext>
            </a:extLst>
          </p:cNvPr>
          <p:cNvSpPr>
            <a:spLocks noGrp="1"/>
          </p:cNvSpPr>
          <p:nvPr>
            <p:ph type="body" idx="1"/>
          </p:nvPr>
        </p:nvSpPr>
        <p:spPr/>
        <p:txBody>
          <a:bodyPr/>
          <a:lstStyle/>
          <a:p>
            <a:r>
              <a:rPr lang="en-US" dirty="0"/>
              <a:t>Optionally, take this to day 3 and link it to how this could be used as operationalization of rule-based logic AND then linked to the chatbot at DP</a:t>
            </a:r>
          </a:p>
        </p:txBody>
      </p:sp>
      <p:sp>
        <p:nvSpPr>
          <p:cNvPr id="4" name="Slide Number Placeholder 3">
            <a:extLst>
              <a:ext uri="{FF2B5EF4-FFF2-40B4-BE49-F238E27FC236}">
                <a16:creationId xmlns:a16="http://schemas.microsoft.com/office/drawing/2014/main" id="{5E158261-FD46-9690-3C17-34FFA0776493}"/>
              </a:ext>
            </a:extLst>
          </p:cNvPr>
          <p:cNvSpPr>
            <a:spLocks noGrp="1"/>
          </p:cNvSpPr>
          <p:nvPr>
            <p:ph type="sldNum" sz="quarter" idx="5"/>
          </p:nvPr>
        </p:nvSpPr>
        <p:spPr/>
        <p:txBody>
          <a:bodyPr/>
          <a:lstStyle/>
          <a:p>
            <a:fld id="{23F82403-D312-452C-8EF4-A5AAB8B062A4}" type="slidenum">
              <a:rPr lang="nl-NL" smtClean="0"/>
              <a:t>13</a:t>
            </a:fld>
            <a:endParaRPr lang="nl-NL" dirty="0"/>
          </a:p>
        </p:txBody>
      </p:sp>
    </p:spTree>
    <p:extLst>
      <p:ext uri="{BB962C8B-B14F-4D97-AF65-F5344CB8AC3E}">
        <p14:creationId xmlns:p14="http://schemas.microsoft.com/office/powerpoint/2010/main" val="38925833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028DC-FF7E-CC16-A63C-2EC5A1D624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3C275D-DCC2-A03D-D922-7D37ABCDAC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183E93-9AB5-4A3D-8618-380A0067CFDA}"/>
              </a:ext>
            </a:extLst>
          </p:cNvPr>
          <p:cNvSpPr>
            <a:spLocks noGrp="1"/>
          </p:cNvSpPr>
          <p:nvPr>
            <p:ph type="body" idx="1"/>
          </p:nvPr>
        </p:nvSpPr>
        <p:spPr/>
        <p:txBody>
          <a:bodyPr/>
          <a:lstStyle/>
          <a:p>
            <a:r>
              <a:rPr lang="en-US" dirty="0"/>
              <a:t>Proactively, so not when the next use case is presenting itself</a:t>
            </a:r>
          </a:p>
          <a:p>
            <a:r>
              <a:rPr lang="en-US" dirty="0"/>
              <a:t>A tone-of-voice guardrail should be approached as a separate project. </a:t>
            </a:r>
          </a:p>
          <a:p>
            <a:endParaRPr lang="en-US" dirty="0"/>
          </a:p>
          <a:p>
            <a:r>
              <a:rPr lang="en-US" dirty="0"/>
              <a:t>Proactive mastering would suggest running an extensively used test-LLM-application, for internal use, to be the guinea pig on which all these things are developed</a:t>
            </a:r>
          </a:p>
        </p:txBody>
      </p:sp>
      <p:sp>
        <p:nvSpPr>
          <p:cNvPr id="4" name="Slide Number Placeholder 3">
            <a:extLst>
              <a:ext uri="{FF2B5EF4-FFF2-40B4-BE49-F238E27FC236}">
                <a16:creationId xmlns:a16="http://schemas.microsoft.com/office/drawing/2014/main" id="{80593B0E-00F4-401E-9C22-D7A5B4B0B6D5}"/>
              </a:ext>
            </a:extLst>
          </p:cNvPr>
          <p:cNvSpPr>
            <a:spLocks noGrp="1"/>
          </p:cNvSpPr>
          <p:nvPr>
            <p:ph type="sldNum" sz="quarter" idx="5"/>
          </p:nvPr>
        </p:nvSpPr>
        <p:spPr/>
        <p:txBody>
          <a:bodyPr/>
          <a:lstStyle/>
          <a:p>
            <a:fld id="{23F82403-D312-452C-8EF4-A5AAB8B062A4}" type="slidenum">
              <a:rPr lang="nl-NL" smtClean="0"/>
              <a:t>14</a:t>
            </a:fld>
            <a:endParaRPr lang="nl-NL" dirty="0"/>
          </a:p>
        </p:txBody>
      </p:sp>
    </p:spTree>
    <p:extLst>
      <p:ext uri="{BB962C8B-B14F-4D97-AF65-F5344CB8AC3E}">
        <p14:creationId xmlns:p14="http://schemas.microsoft.com/office/powerpoint/2010/main" val="35988411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829BE-5FC4-9E13-C90B-8AB987722A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8B9004-0432-2595-9F18-0300F36517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9EC58A-2BD3-514D-07AD-C133223B41A8}"/>
              </a:ext>
            </a:extLst>
          </p:cNvPr>
          <p:cNvSpPr>
            <a:spLocks noGrp="1"/>
          </p:cNvSpPr>
          <p:nvPr>
            <p:ph type="body" idx="1"/>
          </p:nvPr>
        </p:nvSpPr>
        <p:spPr/>
        <p:txBody>
          <a:bodyPr/>
          <a:lstStyle/>
          <a:p>
            <a:r>
              <a:rPr lang="en-US" dirty="0"/>
              <a:t>Together as </a:t>
            </a:r>
          </a:p>
        </p:txBody>
      </p:sp>
      <p:sp>
        <p:nvSpPr>
          <p:cNvPr id="4" name="Slide Number Placeholder 3">
            <a:extLst>
              <a:ext uri="{FF2B5EF4-FFF2-40B4-BE49-F238E27FC236}">
                <a16:creationId xmlns:a16="http://schemas.microsoft.com/office/drawing/2014/main" id="{D5908BEC-309E-0114-D7A5-B2E56DA47A6A}"/>
              </a:ext>
            </a:extLst>
          </p:cNvPr>
          <p:cNvSpPr>
            <a:spLocks noGrp="1"/>
          </p:cNvSpPr>
          <p:nvPr>
            <p:ph type="sldNum" sz="quarter" idx="5"/>
          </p:nvPr>
        </p:nvSpPr>
        <p:spPr/>
        <p:txBody>
          <a:bodyPr/>
          <a:lstStyle/>
          <a:p>
            <a:fld id="{23F82403-D312-452C-8EF4-A5AAB8B062A4}" type="slidenum">
              <a:rPr lang="nl-NL" smtClean="0"/>
              <a:t>16</a:t>
            </a:fld>
            <a:endParaRPr lang="nl-NL" dirty="0"/>
          </a:p>
        </p:txBody>
      </p:sp>
    </p:spTree>
    <p:extLst>
      <p:ext uri="{BB962C8B-B14F-4D97-AF65-F5344CB8AC3E}">
        <p14:creationId xmlns:p14="http://schemas.microsoft.com/office/powerpoint/2010/main" val="2914854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8F454-AD26-1542-4248-CA44B48D9D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FC21A4-0892-4807-E61D-582EE50BEB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FD4F7F-8903-960C-B297-8FCEF3DA1DD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And this will become more and more crucial with the rise of agentic AI. Risks will increase exponentially, the landscape will become more and more complex, so it will become more and more important collaborate with a larger group of experts becoming more and more specialized regarding the different pieces involved.</a:t>
            </a:r>
          </a:p>
        </p:txBody>
      </p:sp>
      <p:sp>
        <p:nvSpPr>
          <p:cNvPr id="4" name="Slide Number Placeholder 3">
            <a:extLst>
              <a:ext uri="{FF2B5EF4-FFF2-40B4-BE49-F238E27FC236}">
                <a16:creationId xmlns:a16="http://schemas.microsoft.com/office/drawing/2014/main" id="{9E15A34D-3763-CF9F-4E11-FC42DDD92D0B}"/>
              </a:ext>
            </a:extLst>
          </p:cNvPr>
          <p:cNvSpPr>
            <a:spLocks noGrp="1"/>
          </p:cNvSpPr>
          <p:nvPr>
            <p:ph type="sldNum" sz="quarter" idx="5"/>
          </p:nvPr>
        </p:nvSpPr>
        <p:spPr/>
        <p:txBody>
          <a:bodyPr/>
          <a:lstStyle/>
          <a:p>
            <a:fld id="{23F82403-D312-452C-8EF4-A5AAB8B062A4}" type="slidenum">
              <a:rPr lang="nl-NL" smtClean="0"/>
              <a:t>17</a:t>
            </a:fld>
            <a:endParaRPr lang="nl-NL" dirty="0"/>
          </a:p>
        </p:txBody>
      </p:sp>
    </p:spTree>
    <p:extLst>
      <p:ext uri="{BB962C8B-B14F-4D97-AF65-F5344CB8AC3E}">
        <p14:creationId xmlns:p14="http://schemas.microsoft.com/office/powerpoint/2010/main" val="3965925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7CD13-B694-235E-BC19-1D74ED9F8C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A84B28-DE6A-D761-2284-23CEAFC7CC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9CE8AA-506A-DB63-C7D6-60EC9CC8692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E.g. by sharing your biggest take-aways / learnings</a:t>
            </a:r>
          </a:p>
          <a:p>
            <a:endParaRPr lang="en-US" dirty="0"/>
          </a:p>
        </p:txBody>
      </p:sp>
      <p:sp>
        <p:nvSpPr>
          <p:cNvPr id="4" name="Slide Number Placeholder 3">
            <a:extLst>
              <a:ext uri="{FF2B5EF4-FFF2-40B4-BE49-F238E27FC236}">
                <a16:creationId xmlns:a16="http://schemas.microsoft.com/office/drawing/2014/main" id="{AE5404DA-0BD0-F653-B4D3-28EDD1CE1808}"/>
              </a:ext>
            </a:extLst>
          </p:cNvPr>
          <p:cNvSpPr>
            <a:spLocks noGrp="1"/>
          </p:cNvSpPr>
          <p:nvPr>
            <p:ph type="sldNum" sz="quarter" idx="5"/>
          </p:nvPr>
        </p:nvSpPr>
        <p:spPr/>
        <p:txBody>
          <a:bodyPr/>
          <a:lstStyle/>
          <a:p>
            <a:fld id="{23F82403-D312-452C-8EF4-A5AAB8B062A4}" type="slidenum">
              <a:rPr lang="nl-NL" smtClean="0"/>
              <a:t>18</a:t>
            </a:fld>
            <a:endParaRPr lang="nl-NL" dirty="0"/>
          </a:p>
        </p:txBody>
      </p:sp>
    </p:spTree>
    <p:extLst>
      <p:ext uri="{BB962C8B-B14F-4D97-AF65-F5344CB8AC3E}">
        <p14:creationId xmlns:p14="http://schemas.microsoft.com/office/powerpoint/2010/main" val="38737623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ED3E0-3EF1-A661-16E9-FE5B287FAD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B6B3A0-1898-F27E-AF99-C1AAA9E803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649FEC-2119-8EC3-B4E0-D3CD3133A12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p:txBody>
      </p:sp>
      <p:sp>
        <p:nvSpPr>
          <p:cNvPr id="4" name="Slide Number Placeholder 3">
            <a:extLst>
              <a:ext uri="{FF2B5EF4-FFF2-40B4-BE49-F238E27FC236}">
                <a16:creationId xmlns:a16="http://schemas.microsoft.com/office/drawing/2014/main" id="{2FD72C11-6916-CE00-9041-F79433C30EEC}"/>
              </a:ext>
            </a:extLst>
          </p:cNvPr>
          <p:cNvSpPr>
            <a:spLocks noGrp="1"/>
          </p:cNvSpPr>
          <p:nvPr>
            <p:ph type="sldNum" sz="quarter" idx="5"/>
          </p:nvPr>
        </p:nvSpPr>
        <p:spPr/>
        <p:txBody>
          <a:bodyPr/>
          <a:lstStyle/>
          <a:p>
            <a:fld id="{23F82403-D312-452C-8EF4-A5AAB8B062A4}" type="slidenum">
              <a:rPr lang="nl-NL" smtClean="0"/>
              <a:t>19</a:t>
            </a:fld>
            <a:endParaRPr lang="nl-NL" dirty="0"/>
          </a:p>
        </p:txBody>
      </p:sp>
    </p:spTree>
    <p:extLst>
      <p:ext uri="{BB962C8B-B14F-4D97-AF65-F5344CB8AC3E}">
        <p14:creationId xmlns:p14="http://schemas.microsoft.com/office/powerpoint/2010/main" val="22473260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CCD4C-BFA6-AFE4-C2C7-A59D3D8B51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E497A5-E837-17E0-EC7A-BFDB37A67B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C66E37-D84F-8790-613E-C208228ADCB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9800021-C21B-0A2E-FB68-44D4ACE86502}"/>
              </a:ext>
            </a:extLst>
          </p:cNvPr>
          <p:cNvSpPr>
            <a:spLocks noGrp="1"/>
          </p:cNvSpPr>
          <p:nvPr>
            <p:ph type="sldNum" sz="quarter" idx="5"/>
          </p:nvPr>
        </p:nvSpPr>
        <p:spPr/>
        <p:txBody>
          <a:bodyPr/>
          <a:lstStyle/>
          <a:p>
            <a:fld id="{23F82403-D312-452C-8EF4-A5AAB8B062A4}" type="slidenum">
              <a:rPr lang="nl-NL" smtClean="0"/>
              <a:t>20</a:t>
            </a:fld>
            <a:endParaRPr lang="nl-NL" dirty="0"/>
          </a:p>
        </p:txBody>
      </p:sp>
    </p:spTree>
    <p:extLst>
      <p:ext uri="{BB962C8B-B14F-4D97-AF65-F5344CB8AC3E}">
        <p14:creationId xmlns:p14="http://schemas.microsoft.com/office/powerpoint/2010/main" val="26942157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EE136-6C66-7C19-C7E8-5CD3A1DC62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7C85D1-CBE6-86B3-C83F-71EBF63967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2D45AC-1EB8-163E-835C-C28C9DEDE45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6BAD5B6-9C75-D911-81F6-E1C843F6B615}"/>
              </a:ext>
            </a:extLst>
          </p:cNvPr>
          <p:cNvSpPr>
            <a:spLocks noGrp="1"/>
          </p:cNvSpPr>
          <p:nvPr>
            <p:ph type="sldNum" sz="quarter" idx="5"/>
          </p:nvPr>
        </p:nvSpPr>
        <p:spPr/>
        <p:txBody>
          <a:bodyPr/>
          <a:lstStyle/>
          <a:p>
            <a:fld id="{23F82403-D312-452C-8EF4-A5AAB8B062A4}" type="slidenum">
              <a:rPr lang="nl-NL" smtClean="0"/>
              <a:t>21</a:t>
            </a:fld>
            <a:endParaRPr lang="nl-NL" dirty="0"/>
          </a:p>
        </p:txBody>
      </p:sp>
    </p:spTree>
    <p:extLst>
      <p:ext uri="{BB962C8B-B14F-4D97-AF65-F5344CB8AC3E}">
        <p14:creationId xmlns:p14="http://schemas.microsoft.com/office/powerpoint/2010/main" val="2458094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B759C-3882-EED6-D5D9-5226B82EFF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872D85-45F2-97ED-7724-45984B9E56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05D53D-78EA-2FDB-EC5E-07CED0B5BF7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Because we are only interested in one</a:t>
            </a:r>
          </a:p>
        </p:txBody>
      </p:sp>
      <p:sp>
        <p:nvSpPr>
          <p:cNvPr id="4" name="Slide Number Placeholder 3">
            <a:extLst>
              <a:ext uri="{FF2B5EF4-FFF2-40B4-BE49-F238E27FC236}">
                <a16:creationId xmlns:a16="http://schemas.microsoft.com/office/drawing/2014/main" id="{33FFDEB7-D9C6-3F9E-9B4B-0236EF65A218}"/>
              </a:ext>
            </a:extLst>
          </p:cNvPr>
          <p:cNvSpPr>
            <a:spLocks noGrp="1"/>
          </p:cNvSpPr>
          <p:nvPr>
            <p:ph type="sldNum" sz="quarter" idx="5"/>
          </p:nvPr>
        </p:nvSpPr>
        <p:spPr/>
        <p:txBody>
          <a:bodyPr/>
          <a:lstStyle/>
          <a:p>
            <a:fld id="{23F82403-D312-452C-8EF4-A5AAB8B062A4}" type="slidenum">
              <a:rPr lang="nl-NL" smtClean="0"/>
              <a:t>3</a:t>
            </a:fld>
            <a:endParaRPr lang="nl-NL" dirty="0"/>
          </a:p>
        </p:txBody>
      </p:sp>
    </p:spTree>
    <p:extLst>
      <p:ext uri="{BB962C8B-B14F-4D97-AF65-F5344CB8AC3E}">
        <p14:creationId xmlns:p14="http://schemas.microsoft.com/office/powerpoint/2010/main" val="2491773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65C5BB-D833-3F95-49B2-B18D5D2E4A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25892E-6817-E5C9-E9BD-F25791EF1A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E903DE-2134-47EC-B3B8-1041ADC11CA1}"/>
              </a:ext>
            </a:extLst>
          </p:cNvPr>
          <p:cNvSpPr>
            <a:spLocks noGrp="1"/>
          </p:cNvSpPr>
          <p:nvPr>
            <p:ph type="body" idx="1"/>
          </p:nvPr>
        </p:nvSpPr>
        <p:spPr/>
        <p:txBody>
          <a:bodyPr/>
          <a:lstStyle/>
          <a:p>
            <a:r>
              <a:rPr lang="en-US" dirty="0"/>
              <a:t>Frequent curation […]: either removing sensitive information, sensitive attributes, or making sure the knowledge base does not contain contradicting documents</a:t>
            </a:r>
          </a:p>
        </p:txBody>
      </p:sp>
      <p:sp>
        <p:nvSpPr>
          <p:cNvPr id="4" name="Slide Number Placeholder 3">
            <a:extLst>
              <a:ext uri="{FF2B5EF4-FFF2-40B4-BE49-F238E27FC236}">
                <a16:creationId xmlns:a16="http://schemas.microsoft.com/office/drawing/2014/main" id="{218478C9-5966-8521-A180-733CCE1CE5EE}"/>
              </a:ext>
            </a:extLst>
          </p:cNvPr>
          <p:cNvSpPr>
            <a:spLocks noGrp="1"/>
          </p:cNvSpPr>
          <p:nvPr>
            <p:ph type="sldNum" sz="quarter" idx="5"/>
          </p:nvPr>
        </p:nvSpPr>
        <p:spPr/>
        <p:txBody>
          <a:bodyPr/>
          <a:lstStyle/>
          <a:p>
            <a:fld id="{23F82403-D312-452C-8EF4-A5AAB8B062A4}" type="slidenum">
              <a:rPr lang="nl-NL" smtClean="0"/>
              <a:t>22</a:t>
            </a:fld>
            <a:endParaRPr lang="nl-NL" dirty="0"/>
          </a:p>
        </p:txBody>
      </p:sp>
    </p:spTree>
    <p:extLst>
      <p:ext uri="{BB962C8B-B14F-4D97-AF65-F5344CB8AC3E}">
        <p14:creationId xmlns:p14="http://schemas.microsoft.com/office/powerpoint/2010/main" val="1972106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F387C-7D66-E0AE-A7DA-84E8AC8C3A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31F2BD-443F-CC7D-70B0-B743E3C124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58FD13-A3C9-6E33-283D-44CCD630441A}"/>
              </a:ext>
            </a:extLst>
          </p:cNvPr>
          <p:cNvSpPr>
            <a:spLocks noGrp="1"/>
          </p:cNvSpPr>
          <p:nvPr>
            <p:ph type="body" idx="1"/>
          </p:nvPr>
        </p:nvSpPr>
        <p:spPr/>
        <p:txBody>
          <a:bodyPr/>
          <a:lstStyle/>
          <a:p>
            <a:r>
              <a:rPr lang="en-US" dirty="0"/>
              <a:t>Proactively, so not when the next use case is presenting itself</a:t>
            </a:r>
          </a:p>
          <a:p>
            <a:r>
              <a:rPr lang="en-US" dirty="0"/>
              <a:t>A tone-of-voice guardrail should be approached as a separate project. </a:t>
            </a:r>
          </a:p>
          <a:p>
            <a:endParaRPr lang="en-US" dirty="0"/>
          </a:p>
          <a:p>
            <a:r>
              <a:rPr lang="en-US" dirty="0"/>
              <a:t>Proactive mastering would suggest running an extensively used test-LLM-application, for internal use, to be the guinea pig on which all these things are developed</a:t>
            </a:r>
          </a:p>
        </p:txBody>
      </p:sp>
      <p:sp>
        <p:nvSpPr>
          <p:cNvPr id="4" name="Slide Number Placeholder 3">
            <a:extLst>
              <a:ext uri="{FF2B5EF4-FFF2-40B4-BE49-F238E27FC236}">
                <a16:creationId xmlns:a16="http://schemas.microsoft.com/office/drawing/2014/main" id="{AFEC5230-4FAA-D4D4-E199-8C9BEAFB2BBA}"/>
              </a:ext>
            </a:extLst>
          </p:cNvPr>
          <p:cNvSpPr>
            <a:spLocks noGrp="1"/>
          </p:cNvSpPr>
          <p:nvPr>
            <p:ph type="sldNum" sz="quarter" idx="5"/>
          </p:nvPr>
        </p:nvSpPr>
        <p:spPr/>
        <p:txBody>
          <a:bodyPr/>
          <a:lstStyle/>
          <a:p>
            <a:fld id="{23F82403-D312-452C-8EF4-A5AAB8B062A4}" type="slidenum">
              <a:rPr lang="nl-NL" smtClean="0"/>
              <a:t>4</a:t>
            </a:fld>
            <a:endParaRPr lang="nl-NL" dirty="0"/>
          </a:p>
        </p:txBody>
      </p:sp>
    </p:spTree>
    <p:extLst>
      <p:ext uri="{BB962C8B-B14F-4D97-AF65-F5344CB8AC3E}">
        <p14:creationId xmlns:p14="http://schemas.microsoft.com/office/powerpoint/2010/main" val="508076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Inherent risk tradeoffs, but the better you are in organizing your controls, the less of a price you pay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need to be good at replacing sensitive attribute values by neutral terms, and recognizing when this is and is not the right thing to do, and which additional guardrails you need when sensitive attributes need to stay in.</a:t>
            </a:r>
          </a:p>
          <a:p>
            <a:endParaRPr lang="en-US" dirty="0"/>
          </a:p>
        </p:txBody>
      </p:sp>
      <p:sp>
        <p:nvSpPr>
          <p:cNvPr id="4" name="Slide Number Placeholder 3"/>
          <p:cNvSpPr>
            <a:spLocks noGrp="1"/>
          </p:cNvSpPr>
          <p:nvPr>
            <p:ph type="sldNum" sz="quarter" idx="5"/>
          </p:nvPr>
        </p:nvSpPr>
        <p:spPr/>
        <p:txBody>
          <a:bodyPr/>
          <a:lstStyle/>
          <a:p>
            <a:fld id="{23F82403-D312-452C-8EF4-A5AAB8B062A4}" type="slidenum">
              <a:rPr lang="nl-NL" smtClean="0"/>
              <a:t>5</a:t>
            </a:fld>
            <a:endParaRPr lang="nl-NL" dirty="0"/>
          </a:p>
        </p:txBody>
      </p:sp>
    </p:spTree>
    <p:extLst>
      <p:ext uri="{BB962C8B-B14F-4D97-AF65-F5344CB8AC3E}">
        <p14:creationId xmlns:p14="http://schemas.microsoft.com/office/powerpoint/2010/main" val="2754473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6C22E-D3A9-A935-EFA7-FDAB57FAE7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F727AF-B586-BDEE-3AD0-50375511CA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A0C786-0D20-386C-F51F-6207CC9E5763}"/>
              </a:ext>
            </a:extLst>
          </p:cNvPr>
          <p:cNvSpPr>
            <a:spLocks noGrp="1"/>
          </p:cNvSpPr>
          <p:nvPr>
            <p:ph type="body" idx="1"/>
          </p:nvPr>
        </p:nvSpPr>
        <p:spPr/>
        <p:txBody>
          <a:bodyPr/>
          <a:lstStyle/>
          <a:p>
            <a:r>
              <a:rPr lang="en-US" sz="1200" dirty="0">
                <a:solidFill>
                  <a:srgbClr val="2B2541"/>
                </a:solidFill>
              </a:rPr>
              <a:t>an application not being recognized as a </a:t>
            </a:r>
            <a:r>
              <a:rPr lang="en-US" sz="1200" dirty="0" err="1">
                <a:solidFill>
                  <a:srgbClr val="2B2541"/>
                </a:solidFill>
              </a:rPr>
              <a:t>GenAI</a:t>
            </a:r>
            <a:r>
              <a:rPr lang="en-US" sz="1200" dirty="0">
                <a:solidFill>
                  <a:srgbClr val="2B2541"/>
                </a:solidFill>
              </a:rPr>
              <a:t> application in the organization, and therefore evading the required workflow</a:t>
            </a:r>
            <a:endParaRPr lang="en-US" dirty="0"/>
          </a:p>
          <a:p>
            <a:endParaRPr lang="en-US" dirty="0"/>
          </a:p>
        </p:txBody>
      </p:sp>
      <p:sp>
        <p:nvSpPr>
          <p:cNvPr id="4" name="Slide Number Placeholder 3">
            <a:extLst>
              <a:ext uri="{FF2B5EF4-FFF2-40B4-BE49-F238E27FC236}">
                <a16:creationId xmlns:a16="http://schemas.microsoft.com/office/drawing/2014/main" id="{2DD62E49-8CC0-FFDB-5AE8-7B0FA3C5CD2C}"/>
              </a:ext>
            </a:extLst>
          </p:cNvPr>
          <p:cNvSpPr>
            <a:spLocks noGrp="1"/>
          </p:cNvSpPr>
          <p:nvPr>
            <p:ph type="sldNum" sz="quarter" idx="5"/>
          </p:nvPr>
        </p:nvSpPr>
        <p:spPr/>
        <p:txBody>
          <a:bodyPr/>
          <a:lstStyle/>
          <a:p>
            <a:fld id="{23F82403-D312-452C-8EF4-A5AAB8B062A4}" type="slidenum">
              <a:rPr lang="nl-NL" smtClean="0"/>
              <a:t>6</a:t>
            </a:fld>
            <a:endParaRPr lang="nl-NL" dirty="0"/>
          </a:p>
        </p:txBody>
      </p:sp>
    </p:spTree>
    <p:extLst>
      <p:ext uri="{BB962C8B-B14F-4D97-AF65-F5344CB8AC3E}">
        <p14:creationId xmlns:p14="http://schemas.microsoft.com/office/powerpoint/2010/main" val="2098818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68468-1F03-43B2-3EF6-B638F5F5AC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6F26A9-1E82-ABE5-9395-D6B1896F8D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124270-4464-F303-C867-EF164F862D6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Just as a framework…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I don’t care about the details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focus on the BIG things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what makes a difference to get absolutely right when there are 100 applications coming your way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I rather have 2 stickies with BIG things, then 14 stickies with details…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Because we end with a discussion on how to </a:t>
            </a:r>
          </a:p>
        </p:txBody>
      </p:sp>
      <p:sp>
        <p:nvSpPr>
          <p:cNvPr id="4" name="Slide Number Placeholder 3">
            <a:extLst>
              <a:ext uri="{FF2B5EF4-FFF2-40B4-BE49-F238E27FC236}">
                <a16:creationId xmlns:a16="http://schemas.microsoft.com/office/drawing/2014/main" id="{58295E5F-4FB6-5F83-C4DA-02A4B9C6A9BC}"/>
              </a:ext>
            </a:extLst>
          </p:cNvPr>
          <p:cNvSpPr>
            <a:spLocks noGrp="1"/>
          </p:cNvSpPr>
          <p:nvPr>
            <p:ph type="sldNum" sz="quarter" idx="5"/>
          </p:nvPr>
        </p:nvSpPr>
        <p:spPr/>
        <p:txBody>
          <a:bodyPr/>
          <a:lstStyle/>
          <a:p>
            <a:fld id="{23F82403-D312-452C-8EF4-A5AAB8B062A4}" type="slidenum">
              <a:rPr lang="nl-NL" smtClean="0"/>
              <a:t>7</a:t>
            </a:fld>
            <a:endParaRPr lang="nl-NL" dirty="0"/>
          </a:p>
        </p:txBody>
      </p:sp>
    </p:spTree>
    <p:extLst>
      <p:ext uri="{BB962C8B-B14F-4D97-AF65-F5344CB8AC3E}">
        <p14:creationId xmlns:p14="http://schemas.microsoft.com/office/powerpoint/2010/main" val="30768197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2ECD3-BBCE-0CED-EFD5-7F0A71D660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EA1E9D-F459-2E71-CD27-DCA4391654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4ACA38-212B-9EF0-1CDD-3AD472E0F7C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Just as a framework…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I don’t care about the details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focus on the BIG things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what makes a difference to get absolutely right when there are 100 applications coming your way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I rather have 2 stickies with BIG things, then 14 stickies with details…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Because we end with a discussion on how to </a:t>
            </a:r>
          </a:p>
        </p:txBody>
      </p:sp>
      <p:sp>
        <p:nvSpPr>
          <p:cNvPr id="4" name="Slide Number Placeholder 3">
            <a:extLst>
              <a:ext uri="{FF2B5EF4-FFF2-40B4-BE49-F238E27FC236}">
                <a16:creationId xmlns:a16="http://schemas.microsoft.com/office/drawing/2014/main" id="{6CA5CC0C-375B-1C31-B37F-9CF7C3079AD2}"/>
              </a:ext>
            </a:extLst>
          </p:cNvPr>
          <p:cNvSpPr>
            <a:spLocks noGrp="1"/>
          </p:cNvSpPr>
          <p:nvPr>
            <p:ph type="sldNum" sz="quarter" idx="5"/>
          </p:nvPr>
        </p:nvSpPr>
        <p:spPr/>
        <p:txBody>
          <a:bodyPr/>
          <a:lstStyle/>
          <a:p>
            <a:fld id="{23F82403-D312-452C-8EF4-A5AAB8B062A4}" type="slidenum">
              <a:rPr lang="nl-NL" smtClean="0"/>
              <a:t>8</a:t>
            </a:fld>
            <a:endParaRPr lang="nl-NL" dirty="0"/>
          </a:p>
        </p:txBody>
      </p:sp>
    </p:spTree>
    <p:extLst>
      <p:ext uri="{BB962C8B-B14F-4D97-AF65-F5344CB8AC3E}">
        <p14:creationId xmlns:p14="http://schemas.microsoft.com/office/powerpoint/2010/main" val="2856137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2C34B-1A28-4186-0ACF-564D68875B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4BD166-D23F-0EFA-843F-709CD1A4BA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AD69F1-91EF-48A3-7A65-9E9059A1A83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Just as a framework…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I don’t care about the details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focus on the BIG things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what makes a difference to get absolutely right when there are 100 applications coming your way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I rather have 2 stickies with BIG things, then 14 stickies with details…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Because we end with a discussion on how to </a:t>
            </a:r>
          </a:p>
        </p:txBody>
      </p:sp>
      <p:sp>
        <p:nvSpPr>
          <p:cNvPr id="4" name="Slide Number Placeholder 3">
            <a:extLst>
              <a:ext uri="{FF2B5EF4-FFF2-40B4-BE49-F238E27FC236}">
                <a16:creationId xmlns:a16="http://schemas.microsoft.com/office/drawing/2014/main" id="{EFEEBDCE-C47F-2282-6A37-3221F196772A}"/>
              </a:ext>
            </a:extLst>
          </p:cNvPr>
          <p:cNvSpPr>
            <a:spLocks noGrp="1"/>
          </p:cNvSpPr>
          <p:nvPr>
            <p:ph type="sldNum" sz="quarter" idx="5"/>
          </p:nvPr>
        </p:nvSpPr>
        <p:spPr/>
        <p:txBody>
          <a:bodyPr/>
          <a:lstStyle/>
          <a:p>
            <a:fld id="{23F82403-D312-452C-8EF4-A5AAB8B062A4}" type="slidenum">
              <a:rPr lang="nl-NL" smtClean="0"/>
              <a:t>9</a:t>
            </a:fld>
            <a:endParaRPr lang="nl-NL" dirty="0"/>
          </a:p>
        </p:txBody>
      </p:sp>
    </p:spTree>
    <p:extLst>
      <p:ext uri="{BB962C8B-B14F-4D97-AF65-F5344CB8AC3E}">
        <p14:creationId xmlns:p14="http://schemas.microsoft.com/office/powerpoint/2010/main" val="2595356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6BD7A-8A6A-2E1F-AA7C-74AE24FA7B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7E1704-CC5B-F2D7-5335-3FAF192E8F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96BEAA-5A0E-2F34-79E4-4866208D406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Just as a framework…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I don’t care about the details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focus on the BIG things – I don’t care about the 100 things to take on, I care about the 2 things to take 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You are allowed 2 stickies, and then all the other things you think of, please do write them down to share afterwards, but not now…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So - what makes a difference to get absolutely right when there are 100 applications coming your way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I rather have 2 stickies with BIG things, then 14 stickies with details…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Because we end with a discussion on how to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AND… now imagining everything the process AS IS, not with all their improvements proposed. Because you propose 15 things, and I want to know the next 3 things to take one…</a:t>
            </a:r>
          </a:p>
        </p:txBody>
      </p:sp>
      <p:sp>
        <p:nvSpPr>
          <p:cNvPr id="4" name="Slide Number Placeholder 3">
            <a:extLst>
              <a:ext uri="{FF2B5EF4-FFF2-40B4-BE49-F238E27FC236}">
                <a16:creationId xmlns:a16="http://schemas.microsoft.com/office/drawing/2014/main" id="{7219FC91-5CB2-7E7F-47FD-F815BC764B36}"/>
              </a:ext>
            </a:extLst>
          </p:cNvPr>
          <p:cNvSpPr>
            <a:spLocks noGrp="1"/>
          </p:cNvSpPr>
          <p:nvPr>
            <p:ph type="sldNum" sz="quarter" idx="5"/>
          </p:nvPr>
        </p:nvSpPr>
        <p:spPr/>
        <p:txBody>
          <a:bodyPr/>
          <a:lstStyle/>
          <a:p>
            <a:fld id="{23F82403-D312-452C-8EF4-A5AAB8B062A4}" type="slidenum">
              <a:rPr lang="nl-NL" smtClean="0"/>
              <a:t>10</a:t>
            </a:fld>
            <a:endParaRPr lang="nl-NL" dirty="0"/>
          </a:p>
        </p:txBody>
      </p:sp>
    </p:spTree>
    <p:extLst>
      <p:ext uri="{BB962C8B-B14F-4D97-AF65-F5344CB8AC3E}">
        <p14:creationId xmlns:p14="http://schemas.microsoft.com/office/powerpoint/2010/main" val="11203064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solidFill>
        <a:effectLst/>
      </p:bgPr>
    </p:bg>
    <p:spTree>
      <p:nvGrpSpPr>
        <p:cNvPr id="1" name=""/>
        <p:cNvGrpSpPr/>
        <p:nvPr/>
      </p:nvGrpSpPr>
      <p:grpSpPr>
        <a:xfrm>
          <a:off x="0" y="0"/>
          <a:ext cx="0" cy="0"/>
          <a:chOff x="0" y="0"/>
          <a:chExt cx="0" cy="0"/>
        </a:xfrm>
      </p:grpSpPr>
      <p:pic>
        <p:nvPicPr>
          <p:cNvPr id="4" name="Picture Placeholder 7">
            <a:extLst>
              <a:ext uri="{FF2B5EF4-FFF2-40B4-BE49-F238E27FC236}">
                <a16:creationId xmlns:a16="http://schemas.microsoft.com/office/drawing/2014/main" id="{85CC53FD-1F96-A41B-7301-0525292F932A}"/>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t="14532" b="14532"/>
          <a:stretch>
            <a:fillRect/>
          </a:stretch>
        </p:blipFill>
        <p:spPr>
          <a:xfrm>
            <a:off x="-1200" y="0"/>
            <a:ext cx="12193200" cy="5184158"/>
          </a:xfrm>
          <a:prstGeom prst="rect">
            <a:avLst/>
          </a:prstGeom>
        </p:spPr>
      </p:pic>
      <p:sp>
        <p:nvSpPr>
          <p:cNvPr id="9" name="Balk onder">
            <a:extLst>
              <a:ext uri="{FF2B5EF4-FFF2-40B4-BE49-F238E27FC236}">
                <a16:creationId xmlns:a16="http://schemas.microsoft.com/office/drawing/2014/main" id="{E95648CA-A732-95DB-F696-1B089D7DEC3B}"/>
              </a:ext>
            </a:extLst>
          </p:cNvPr>
          <p:cNvSpPr/>
          <p:nvPr userDrawn="1"/>
        </p:nvSpPr>
        <p:spPr>
          <a:xfrm>
            <a:off x="0" y="6174000"/>
            <a:ext cx="12193200" cy="68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Logo" descr="Afbeelding met tekst, Lettertype, schermopname, Elektrisch blauw&#10;&#10;Automatisch gegenereerde beschrijving">
            <a:extLst>
              <a:ext uri="{FF2B5EF4-FFF2-40B4-BE49-F238E27FC236}">
                <a16:creationId xmlns:a16="http://schemas.microsoft.com/office/drawing/2014/main" id="{B57A10C8-0EAE-BF96-6572-683BD233CF4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85824" y="96427"/>
            <a:ext cx="1431466" cy="2146498"/>
          </a:xfrm>
          <a:prstGeom prst="rect">
            <a:avLst/>
          </a:prstGeom>
        </p:spPr>
      </p:pic>
      <p:sp>
        <p:nvSpPr>
          <p:cNvPr id="5" name="Rectangle 4">
            <a:extLst>
              <a:ext uri="{FF2B5EF4-FFF2-40B4-BE49-F238E27FC236}">
                <a16:creationId xmlns:a16="http://schemas.microsoft.com/office/drawing/2014/main" id="{AFD7F74E-86A2-1272-BF64-E7F668FE70E4}"/>
              </a:ext>
            </a:extLst>
          </p:cNvPr>
          <p:cNvSpPr/>
          <p:nvPr userDrawn="1"/>
        </p:nvSpPr>
        <p:spPr>
          <a:xfrm>
            <a:off x="-1199" y="5173883"/>
            <a:ext cx="12193199" cy="1322097"/>
          </a:xfrm>
          <a:prstGeom prst="rect">
            <a:avLst/>
          </a:prstGeom>
          <a:solidFill>
            <a:srgbClr val="8980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 name="Ondertitel 2">
            <a:extLst>
              <a:ext uri="{FF2B5EF4-FFF2-40B4-BE49-F238E27FC236}">
                <a16:creationId xmlns:a16="http://schemas.microsoft.com/office/drawing/2014/main" id="{D0BA52AB-B6C0-4949-8064-C058D438522B}"/>
              </a:ext>
            </a:extLst>
          </p:cNvPr>
          <p:cNvSpPr>
            <a:spLocks noGrp="1"/>
          </p:cNvSpPr>
          <p:nvPr>
            <p:ph type="subTitle" idx="1" hasCustomPrompt="1"/>
          </p:nvPr>
        </p:nvSpPr>
        <p:spPr>
          <a:xfrm>
            <a:off x="287676" y="5476131"/>
            <a:ext cx="11629615" cy="876013"/>
          </a:xfrm>
        </p:spPr>
        <p:txBody>
          <a:bodyPr/>
          <a:lstStyle>
            <a:lvl1pPr marL="0" indent="0" algn="l">
              <a:lnSpc>
                <a:spcPct val="100000"/>
              </a:lnSpc>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Klikken om de ondertitelstijl van het model te bewerken</a:t>
            </a:r>
          </a:p>
        </p:txBody>
      </p:sp>
      <p:sp>
        <p:nvSpPr>
          <p:cNvPr id="6" name="Rectangle 5">
            <a:extLst>
              <a:ext uri="{FF2B5EF4-FFF2-40B4-BE49-F238E27FC236}">
                <a16:creationId xmlns:a16="http://schemas.microsoft.com/office/drawing/2014/main" id="{2AF8B0BB-23C8-1347-24E3-C58D26AAA1B2}"/>
              </a:ext>
            </a:extLst>
          </p:cNvPr>
          <p:cNvSpPr/>
          <p:nvPr userDrawn="1"/>
        </p:nvSpPr>
        <p:spPr>
          <a:xfrm>
            <a:off x="-1200" y="3141326"/>
            <a:ext cx="12193199" cy="2042831"/>
          </a:xfrm>
          <a:prstGeom prst="rect">
            <a:avLst/>
          </a:prstGeom>
          <a:solidFill>
            <a:srgbClr val="8980D4">
              <a:alpha val="5008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el 1">
            <a:extLst>
              <a:ext uri="{FF2B5EF4-FFF2-40B4-BE49-F238E27FC236}">
                <a16:creationId xmlns:a16="http://schemas.microsoft.com/office/drawing/2014/main" id="{78CD4033-D594-4D61-AE7B-CC8E7CF3882A}"/>
              </a:ext>
            </a:extLst>
          </p:cNvPr>
          <p:cNvSpPr>
            <a:spLocks noGrp="1"/>
          </p:cNvSpPr>
          <p:nvPr>
            <p:ph type="ctrTitle" hasCustomPrompt="1"/>
          </p:nvPr>
        </p:nvSpPr>
        <p:spPr>
          <a:xfrm>
            <a:off x="287676" y="3161873"/>
            <a:ext cx="11629614" cy="1868173"/>
          </a:xfrm>
        </p:spPr>
        <p:txBody>
          <a:bodyPr anchor="b" anchorCtr="0"/>
          <a:lstStyle>
            <a:lvl1pPr algn="l">
              <a:lnSpc>
                <a:spcPct val="77000"/>
              </a:lnSpc>
              <a:defRPr sz="4000">
                <a:solidFill>
                  <a:schemeClr val="bg1"/>
                </a:solidFill>
              </a:defRPr>
            </a:lvl1pPr>
          </a:lstStyle>
          <a:p>
            <a:r>
              <a:rPr lang="nl-NL" dirty="0" err="1"/>
              <a:t>Title</a:t>
            </a:r>
            <a:endParaRPr lang="nl-NL" dirty="0"/>
          </a:p>
        </p:txBody>
      </p:sp>
    </p:spTree>
    <p:extLst>
      <p:ext uri="{BB962C8B-B14F-4D97-AF65-F5344CB8AC3E}">
        <p14:creationId xmlns:p14="http://schemas.microsoft.com/office/powerpoint/2010/main" val="3696815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grpSp>
        <p:nvGrpSpPr>
          <p:cNvPr id="5" name="Groep 2">
            <a:extLst>
              <a:ext uri="{FF2B5EF4-FFF2-40B4-BE49-F238E27FC236}">
                <a16:creationId xmlns:a16="http://schemas.microsoft.com/office/drawing/2014/main" id="{3BD7B636-3396-0CB0-E213-1443AFED3C62}"/>
              </a:ext>
            </a:extLst>
          </p:cNvPr>
          <p:cNvGrpSpPr/>
          <p:nvPr userDrawn="1"/>
        </p:nvGrpSpPr>
        <p:grpSpPr>
          <a:xfrm>
            <a:off x="1" y="6374930"/>
            <a:ext cx="12192000" cy="483070"/>
            <a:chOff x="1" y="6374930"/>
            <a:chExt cx="12192000" cy="483070"/>
          </a:xfrm>
        </p:grpSpPr>
        <p:sp>
          <p:nvSpPr>
            <p:cNvPr id="6" name="Rechthoek 6">
              <a:extLst>
                <a:ext uri="{FF2B5EF4-FFF2-40B4-BE49-F238E27FC236}">
                  <a16:creationId xmlns:a16="http://schemas.microsoft.com/office/drawing/2014/main" id="{2E796809-7A5C-5DB9-B4AF-48838CE74CCC}"/>
                </a:ext>
              </a:extLst>
            </p:cNvPr>
            <p:cNvSpPr/>
            <p:nvPr/>
          </p:nvSpPr>
          <p:spPr>
            <a:xfrm>
              <a:off x="1" y="6374931"/>
              <a:ext cx="12192000" cy="4830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7" name="Afbeelding 9">
              <a:extLst>
                <a:ext uri="{FF2B5EF4-FFF2-40B4-BE49-F238E27FC236}">
                  <a16:creationId xmlns:a16="http://schemas.microsoft.com/office/drawing/2014/main" id="{FA22389E-BDFB-E06B-9BCE-DF1B0B78D311}"/>
                </a:ext>
              </a:extLst>
            </p:cNvPr>
            <p:cNvPicPr>
              <a:picLocks noChangeAspect="1"/>
            </p:cNvPicPr>
            <p:nvPr/>
          </p:nvPicPr>
          <p:blipFill>
            <a:blip r:embed="rId2"/>
            <a:srcRect/>
            <a:stretch/>
          </p:blipFill>
          <p:spPr>
            <a:xfrm>
              <a:off x="9919067" y="6374930"/>
              <a:ext cx="2175986" cy="483069"/>
            </a:xfrm>
            <a:prstGeom prst="rect">
              <a:avLst/>
            </a:prstGeom>
          </p:spPr>
        </p:pic>
      </p:grpSp>
      <p:sp>
        <p:nvSpPr>
          <p:cNvPr id="2" name="Title 1">
            <a:extLst>
              <a:ext uri="{FF2B5EF4-FFF2-40B4-BE49-F238E27FC236}">
                <a16:creationId xmlns:a16="http://schemas.microsoft.com/office/drawing/2014/main" id="{20F2AC9A-9B31-C983-1C5B-8976E3EAD88E}"/>
              </a:ext>
            </a:extLst>
          </p:cNvPr>
          <p:cNvSpPr>
            <a:spLocks noGrp="1"/>
          </p:cNvSpPr>
          <p:nvPr>
            <p:ph type="title"/>
          </p:nvPr>
        </p:nvSpPr>
        <p:spPr/>
        <p:txBody>
          <a:bodyPr/>
          <a:lstStyle/>
          <a:p>
            <a:r>
              <a:rPr lang="en-GB" dirty="0"/>
              <a:t>Click to edit Master title style</a:t>
            </a:r>
            <a:endParaRPr lang="en-NL" dirty="0"/>
          </a:p>
        </p:txBody>
      </p:sp>
      <p:sp>
        <p:nvSpPr>
          <p:cNvPr id="4" name="Content Placeholder 3">
            <a:extLst>
              <a:ext uri="{FF2B5EF4-FFF2-40B4-BE49-F238E27FC236}">
                <a16:creationId xmlns:a16="http://schemas.microsoft.com/office/drawing/2014/main" id="{19B9CFD0-7D5C-49D4-CB39-239A8EAE3CF1}"/>
              </a:ext>
            </a:extLst>
          </p:cNvPr>
          <p:cNvSpPr>
            <a:spLocks noGrp="1"/>
          </p:cNvSpPr>
          <p:nvPr>
            <p:ph sz="quarter" idx="10"/>
          </p:nvPr>
        </p:nvSpPr>
        <p:spPr>
          <a:xfrm>
            <a:off x="828675" y="1479550"/>
            <a:ext cx="10536238" cy="4837113"/>
          </a:xfrm>
        </p:spPr>
        <p:txBody>
          <a:bodyPr/>
          <a:lstStyle>
            <a:lvl1pPr>
              <a:buSzPct val="75000"/>
              <a:defRPr/>
            </a:lvl1pPr>
            <a:lvl2pPr marL="630238" indent="-273050">
              <a:buFont typeface="Wingdings" pitchFamily="2" charset="2"/>
              <a:buChar char="§"/>
              <a:tabLst/>
              <a:defRPr/>
            </a:lvl2pPr>
            <a:lvl3pPr marL="892175" indent="-261938">
              <a:buFont typeface="Wingdings" pitchFamily="2" charset="2"/>
              <a:buChar char="§"/>
              <a:tabLst/>
              <a:defRPr/>
            </a:lvl3pPr>
            <a:lvl4pPr marL="1155700" indent="-263525">
              <a:buFont typeface="Wingdings" pitchFamily="2" charset="2"/>
              <a:buChar char="§"/>
              <a:tabLst/>
              <a:defRPr/>
            </a:lvl4pPr>
            <a:lvl5pPr marL="1428750" indent="-273050">
              <a:buFont typeface="Wingdings" pitchFamily="2" charset="2"/>
              <a:buChar char="§"/>
              <a:tabLst/>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NL" dirty="0"/>
          </a:p>
        </p:txBody>
      </p:sp>
      <p:sp>
        <p:nvSpPr>
          <p:cNvPr id="3" name="TextBox 2">
            <a:extLst>
              <a:ext uri="{FF2B5EF4-FFF2-40B4-BE49-F238E27FC236}">
                <a16:creationId xmlns:a16="http://schemas.microsoft.com/office/drawing/2014/main" id="{24B987AC-733E-C6F2-E88F-EEECAD9459AC}"/>
              </a:ext>
            </a:extLst>
          </p:cNvPr>
          <p:cNvSpPr txBox="1"/>
          <p:nvPr userDrawn="1"/>
        </p:nvSpPr>
        <p:spPr>
          <a:xfrm>
            <a:off x="14400" y="6543023"/>
            <a:ext cx="453600" cy="307777"/>
          </a:xfrm>
          <a:prstGeom prst="rect">
            <a:avLst/>
          </a:prstGeom>
          <a:noFill/>
        </p:spPr>
        <p:txBody>
          <a:bodyPr wrap="square" rtlCol="0">
            <a:spAutoFit/>
          </a:bodyPr>
          <a:lstStyle/>
          <a:p>
            <a:pPr algn="ctr"/>
            <a:fld id="{2A0788AA-C764-B94F-B87A-ACBB86B6CCF0}" type="slidenum">
              <a:rPr lang="en-NL" sz="1400">
                <a:solidFill>
                  <a:schemeClr val="bg1">
                    <a:lumMod val="50000"/>
                  </a:schemeClr>
                </a:solidFill>
              </a:rPr>
              <a:pPr algn="ctr"/>
              <a:t>‹#›</a:t>
            </a:fld>
            <a:endParaRPr lang="en-NL" sz="1400">
              <a:solidFill>
                <a:schemeClr val="bg1">
                  <a:lumMod val="50000"/>
                </a:schemeClr>
              </a:solidFill>
            </a:endParaRPr>
          </a:p>
        </p:txBody>
      </p:sp>
    </p:spTree>
    <p:extLst>
      <p:ext uri="{BB962C8B-B14F-4D97-AF65-F5344CB8AC3E}">
        <p14:creationId xmlns:p14="http://schemas.microsoft.com/office/powerpoint/2010/main" val="3051624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el_alternative">
    <p:bg>
      <p:bgPr>
        <a:solidFill>
          <a:schemeClr val="accent1"/>
        </a:solidFill>
        <a:effectLst/>
      </p:bgPr>
    </p:bg>
    <p:spTree>
      <p:nvGrpSpPr>
        <p:cNvPr id="1" name=""/>
        <p:cNvGrpSpPr/>
        <p:nvPr/>
      </p:nvGrpSpPr>
      <p:grpSpPr>
        <a:xfrm>
          <a:off x="0" y="0"/>
          <a:ext cx="0" cy="0"/>
          <a:chOff x="0" y="0"/>
          <a:chExt cx="0" cy="0"/>
        </a:xfrm>
      </p:grpSpPr>
      <p:sp>
        <p:nvSpPr>
          <p:cNvPr id="9" name="Balk onder">
            <a:extLst>
              <a:ext uri="{FF2B5EF4-FFF2-40B4-BE49-F238E27FC236}">
                <a16:creationId xmlns:a16="http://schemas.microsoft.com/office/drawing/2014/main" id="{E95648CA-A732-95DB-F696-1B089D7DEC3B}"/>
              </a:ext>
            </a:extLst>
          </p:cNvPr>
          <p:cNvSpPr/>
          <p:nvPr userDrawn="1"/>
        </p:nvSpPr>
        <p:spPr>
          <a:xfrm>
            <a:off x="0" y="6174000"/>
            <a:ext cx="12193200" cy="68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a:extLst>
              <a:ext uri="{FF2B5EF4-FFF2-40B4-BE49-F238E27FC236}">
                <a16:creationId xmlns:a16="http://schemas.microsoft.com/office/drawing/2014/main" id="{78CD4033-D594-4D61-AE7B-CC8E7CF3882A}"/>
              </a:ext>
            </a:extLst>
          </p:cNvPr>
          <p:cNvSpPr>
            <a:spLocks noGrp="1"/>
          </p:cNvSpPr>
          <p:nvPr>
            <p:ph type="ctrTitle"/>
          </p:nvPr>
        </p:nvSpPr>
        <p:spPr>
          <a:xfrm>
            <a:off x="1524000" y="362454"/>
            <a:ext cx="7968343" cy="3554446"/>
          </a:xfrm>
        </p:spPr>
        <p:txBody>
          <a:bodyPr anchor="b" anchorCtr="0"/>
          <a:lstStyle>
            <a:lvl1pPr algn="l">
              <a:lnSpc>
                <a:spcPct val="77000"/>
              </a:lnSpc>
              <a:defRPr sz="6000">
                <a:solidFill>
                  <a:schemeClr val="bg1"/>
                </a:solidFill>
              </a:defRPr>
            </a:lvl1pPr>
          </a:lstStyle>
          <a:p>
            <a:r>
              <a:rPr lang="nl-NL" dirty="0"/>
              <a:t>Klik om stijl te bewerken</a:t>
            </a:r>
          </a:p>
        </p:txBody>
      </p:sp>
      <p:sp>
        <p:nvSpPr>
          <p:cNvPr id="3" name="Ondertitel 2">
            <a:extLst>
              <a:ext uri="{FF2B5EF4-FFF2-40B4-BE49-F238E27FC236}">
                <a16:creationId xmlns:a16="http://schemas.microsoft.com/office/drawing/2014/main" id="{D0BA52AB-B6C0-4949-8064-C058D438522B}"/>
              </a:ext>
            </a:extLst>
          </p:cNvPr>
          <p:cNvSpPr>
            <a:spLocks noGrp="1"/>
          </p:cNvSpPr>
          <p:nvPr>
            <p:ph type="subTitle" idx="1"/>
          </p:nvPr>
        </p:nvSpPr>
        <p:spPr>
          <a:xfrm>
            <a:off x="1524000" y="4291667"/>
            <a:ext cx="7968343" cy="1655762"/>
          </a:xfrm>
        </p:spPr>
        <p:txBody>
          <a:bodyPr/>
          <a:lstStyle>
            <a:lvl1pPr marL="0" indent="0" algn="l">
              <a:lnSpc>
                <a:spcPct val="100000"/>
              </a:lnSpc>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Klikken om de ondertitelstijl van het model te bewerken</a:t>
            </a:r>
          </a:p>
        </p:txBody>
      </p:sp>
      <p:sp>
        <p:nvSpPr>
          <p:cNvPr id="7" name="Tijdelijke aanduiding voor voettekst 6">
            <a:extLst>
              <a:ext uri="{FF2B5EF4-FFF2-40B4-BE49-F238E27FC236}">
                <a16:creationId xmlns:a16="http://schemas.microsoft.com/office/drawing/2014/main" id="{856323B4-A4AD-1305-B36F-3A293A2B90F4}"/>
              </a:ext>
            </a:extLst>
          </p:cNvPr>
          <p:cNvSpPr>
            <a:spLocks noGrp="1"/>
          </p:cNvSpPr>
          <p:nvPr>
            <p:ph type="ftr" sz="quarter" idx="10"/>
          </p:nvPr>
        </p:nvSpPr>
        <p:spPr>
          <a:xfrm>
            <a:off x="-360000" y="6678000"/>
            <a:ext cx="180000" cy="180000"/>
          </a:xfrm>
          <a:prstGeom prst="rect">
            <a:avLst/>
          </a:prstGeom>
        </p:spPr>
        <p:txBody>
          <a:bodyPr/>
          <a:lstStyle>
            <a:lvl1pPr>
              <a:defRPr sz="100">
                <a:solidFill>
                  <a:srgbClr val="E2E6EB"/>
                </a:solidFill>
              </a:defRPr>
            </a:lvl1pPr>
          </a:lstStyle>
          <a:p>
            <a:endParaRPr lang="nl-NL" dirty="0"/>
          </a:p>
        </p:txBody>
      </p:sp>
      <p:sp>
        <p:nvSpPr>
          <p:cNvPr id="8" name="Tijdelijke aanduiding voor dianummer 7">
            <a:extLst>
              <a:ext uri="{FF2B5EF4-FFF2-40B4-BE49-F238E27FC236}">
                <a16:creationId xmlns:a16="http://schemas.microsoft.com/office/drawing/2014/main" id="{2A5F306D-7D3E-289F-A87B-566A67ABFB58}"/>
              </a:ext>
            </a:extLst>
          </p:cNvPr>
          <p:cNvSpPr>
            <a:spLocks noGrp="1"/>
          </p:cNvSpPr>
          <p:nvPr>
            <p:ph type="sldNum" sz="quarter" idx="11"/>
          </p:nvPr>
        </p:nvSpPr>
        <p:spPr>
          <a:xfrm>
            <a:off x="-180000" y="6678000"/>
            <a:ext cx="180000" cy="180000"/>
          </a:xfrm>
          <a:prstGeom prst="rect">
            <a:avLst/>
          </a:prstGeom>
        </p:spPr>
        <p:txBody>
          <a:bodyPr/>
          <a:lstStyle>
            <a:lvl1pPr>
              <a:defRPr sz="100">
                <a:solidFill>
                  <a:srgbClr val="E2E6EB"/>
                </a:solidFill>
              </a:defRPr>
            </a:lvl1pPr>
          </a:lstStyle>
          <a:p>
            <a:fld id="{3CB85E5D-8611-4DC1-B375-AD1E4C05477C}" type="slidenum">
              <a:rPr lang="nl-NL" smtClean="0"/>
              <a:pPr/>
              <a:t>‹#›</a:t>
            </a:fld>
            <a:endParaRPr lang="nl-NL" dirty="0"/>
          </a:p>
        </p:txBody>
      </p:sp>
      <p:pic>
        <p:nvPicPr>
          <p:cNvPr id="14" name="Logo" descr="Afbeelding met tekst, Lettertype, schermopname, Elektrisch blauw&#10;&#10;Automatisch gegenereerde beschrijving">
            <a:extLst>
              <a:ext uri="{FF2B5EF4-FFF2-40B4-BE49-F238E27FC236}">
                <a16:creationId xmlns:a16="http://schemas.microsoft.com/office/drawing/2014/main" id="{B57A10C8-0EAE-BF96-6572-683BD233CF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00196" y="0"/>
            <a:ext cx="1431466" cy="2146498"/>
          </a:xfrm>
          <a:prstGeom prst="rect">
            <a:avLst/>
          </a:prstGeom>
        </p:spPr>
      </p:pic>
    </p:spTree>
    <p:extLst>
      <p:ext uri="{BB962C8B-B14F-4D97-AF65-F5344CB8AC3E}">
        <p14:creationId xmlns:p14="http://schemas.microsoft.com/office/powerpoint/2010/main" val="3085285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e_header">
    <p:bg>
      <p:bgPr>
        <a:solidFill>
          <a:schemeClr val="accent1"/>
        </a:solidFill>
        <a:effectLst/>
      </p:bgPr>
    </p:bg>
    <p:spTree>
      <p:nvGrpSpPr>
        <p:cNvPr id="1" name=""/>
        <p:cNvGrpSpPr/>
        <p:nvPr/>
      </p:nvGrpSpPr>
      <p:grpSpPr>
        <a:xfrm>
          <a:off x="0" y="0"/>
          <a:ext cx="0" cy="0"/>
          <a:chOff x="0" y="0"/>
          <a:chExt cx="0" cy="0"/>
        </a:xfrm>
      </p:grpSpPr>
      <p:sp>
        <p:nvSpPr>
          <p:cNvPr id="9" name="Balk onder">
            <a:extLst>
              <a:ext uri="{FF2B5EF4-FFF2-40B4-BE49-F238E27FC236}">
                <a16:creationId xmlns:a16="http://schemas.microsoft.com/office/drawing/2014/main" id="{E95648CA-A732-95DB-F696-1B089D7DEC3B}"/>
              </a:ext>
            </a:extLst>
          </p:cNvPr>
          <p:cNvSpPr/>
          <p:nvPr userDrawn="1"/>
        </p:nvSpPr>
        <p:spPr>
          <a:xfrm>
            <a:off x="0" y="6174000"/>
            <a:ext cx="12193200" cy="68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a:extLst>
              <a:ext uri="{FF2B5EF4-FFF2-40B4-BE49-F238E27FC236}">
                <a16:creationId xmlns:a16="http://schemas.microsoft.com/office/drawing/2014/main" id="{78CD4033-D594-4D61-AE7B-CC8E7CF3882A}"/>
              </a:ext>
            </a:extLst>
          </p:cNvPr>
          <p:cNvSpPr>
            <a:spLocks noGrp="1"/>
          </p:cNvSpPr>
          <p:nvPr>
            <p:ph type="ctrTitle" hasCustomPrompt="1"/>
          </p:nvPr>
        </p:nvSpPr>
        <p:spPr>
          <a:xfrm>
            <a:off x="1259509" y="864205"/>
            <a:ext cx="5455616" cy="2688620"/>
          </a:xfrm>
        </p:spPr>
        <p:txBody>
          <a:bodyPr anchor="t" anchorCtr="0"/>
          <a:lstStyle>
            <a:lvl1pPr algn="l">
              <a:lnSpc>
                <a:spcPct val="97000"/>
              </a:lnSpc>
              <a:defRPr sz="4400">
                <a:solidFill>
                  <a:schemeClr val="bg1"/>
                </a:solidFill>
              </a:defRPr>
            </a:lvl1pPr>
          </a:lstStyle>
          <a:p>
            <a:r>
              <a:rPr lang="nl-NL" dirty="0"/>
              <a:t>[bedankje]</a:t>
            </a:r>
            <a:br>
              <a:rPr lang="nl-NL" dirty="0"/>
            </a:br>
            <a:endParaRPr lang="nl-NL" dirty="0"/>
          </a:p>
        </p:txBody>
      </p:sp>
      <p:pic>
        <p:nvPicPr>
          <p:cNvPr id="6" name="Logo" descr="Afbeelding met tekst, Lettertype, Graphics, logo&#10;&#10;Automatisch gegenereerde beschrijving">
            <a:extLst>
              <a:ext uri="{FF2B5EF4-FFF2-40B4-BE49-F238E27FC236}">
                <a16:creationId xmlns:a16="http://schemas.microsoft.com/office/drawing/2014/main" id="{6225B9C6-3623-DB68-AF9F-02B9A3951C0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3174" y="4527421"/>
            <a:ext cx="3548826" cy="724222"/>
          </a:xfrm>
          <a:prstGeom prst="rect">
            <a:avLst/>
          </a:prstGeom>
        </p:spPr>
      </p:pic>
      <p:sp>
        <p:nvSpPr>
          <p:cNvPr id="11" name="Tijdelijke aanduiding voor voettekst 6">
            <a:extLst>
              <a:ext uri="{FF2B5EF4-FFF2-40B4-BE49-F238E27FC236}">
                <a16:creationId xmlns:a16="http://schemas.microsoft.com/office/drawing/2014/main" id="{74ADEC25-9633-CAB0-7CC1-9AC5B5BBA0C6}"/>
              </a:ext>
            </a:extLst>
          </p:cNvPr>
          <p:cNvSpPr>
            <a:spLocks noGrp="1"/>
          </p:cNvSpPr>
          <p:nvPr>
            <p:ph type="ftr" sz="quarter" idx="10"/>
          </p:nvPr>
        </p:nvSpPr>
        <p:spPr>
          <a:xfrm>
            <a:off x="-360000" y="6678000"/>
            <a:ext cx="180000" cy="180000"/>
          </a:xfrm>
          <a:prstGeom prst="rect">
            <a:avLst/>
          </a:prstGeom>
        </p:spPr>
        <p:txBody>
          <a:bodyPr/>
          <a:lstStyle>
            <a:lvl1pPr>
              <a:defRPr sz="100">
                <a:solidFill>
                  <a:srgbClr val="E2E6EB"/>
                </a:solidFill>
              </a:defRPr>
            </a:lvl1pPr>
          </a:lstStyle>
          <a:p>
            <a:endParaRPr lang="nl-NL" dirty="0"/>
          </a:p>
        </p:txBody>
      </p:sp>
      <p:sp>
        <p:nvSpPr>
          <p:cNvPr id="12" name="Tijdelijke aanduiding voor dianummer 7">
            <a:extLst>
              <a:ext uri="{FF2B5EF4-FFF2-40B4-BE49-F238E27FC236}">
                <a16:creationId xmlns:a16="http://schemas.microsoft.com/office/drawing/2014/main" id="{62338F0E-00BF-4285-247D-C9A48A5B5C4E}"/>
              </a:ext>
            </a:extLst>
          </p:cNvPr>
          <p:cNvSpPr>
            <a:spLocks noGrp="1"/>
          </p:cNvSpPr>
          <p:nvPr>
            <p:ph type="sldNum" sz="quarter" idx="11"/>
          </p:nvPr>
        </p:nvSpPr>
        <p:spPr>
          <a:xfrm>
            <a:off x="-180000" y="6678000"/>
            <a:ext cx="180000" cy="180000"/>
          </a:xfrm>
          <a:prstGeom prst="rect">
            <a:avLst/>
          </a:prstGeom>
        </p:spPr>
        <p:txBody>
          <a:bodyPr/>
          <a:lstStyle>
            <a:lvl1pPr>
              <a:defRPr sz="100">
                <a:solidFill>
                  <a:srgbClr val="E2E6EB"/>
                </a:solidFill>
              </a:defRPr>
            </a:lvl1pPr>
          </a:lstStyle>
          <a:p>
            <a:fld id="{3CB85E5D-8611-4DC1-B375-AD1E4C05477C}" type="slidenum">
              <a:rPr lang="nl-NL" smtClean="0"/>
              <a:pPr/>
              <a:t>‹#›</a:t>
            </a:fld>
            <a:endParaRPr lang="nl-NL" dirty="0"/>
          </a:p>
        </p:txBody>
      </p:sp>
    </p:spTree>
    <p:extLst>
      <p:ext uri="{BB962C8B-B14F-4D97-AF65-F5344CB8AC3E}">
        <p14:creationId xmlns:p14="http://schemas.microsoft.com/office/powerpoint/2010/main" val="286035498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7A695E97-E81D-47E4-80CF-147B3DC19F54}"/>
              </a:ext>
            </a:extLst>
          </p:cNvPr>
          <p:cNvSpPr>
            <a:spLocks noGrp="1"/>
          </p:cNvSpPr>
          <p:nvPr>
            <p:ph type="title"/>
          </p:nvPr>
        </p:nvSpPr>
        <p:spPr>
          <a:xfrm>
            <a:off x="828000" y="302950"/>
            <a:ext cx="10537200" cy="677108"/>
          </a:xfrm>
          <a:prstGeom prst="rect">
            <a:avLst/>
          </a:prstGeom>
        </p:spPr>
        <p:txBody>
          <a:bodyPr vert="horz" lIns="0" tIns="0" rIns="0" bIns="0" rtlCol="0" anchor="t" anchorCtr="0">
            <a:noAutofit/>
          </a:bodyPr>
          <a:lstStyle/>
          <a:p>
            <a:r>
              <a:rPr lang="nl-NL" dirty="0"/>
              <a:t>Klik om stijl te bewerken</a:t>
            </a:r>
          </a:p>
        </p:txBody>
      </p:sp>
      <p:sp>
        <p:nvSpPr>
          <p:cNvPr id="3" name="Tijdelijke aanduiding voor tekst 2">
            <a:extLst>
              <a:ext uri="{FF2B5EF4-FFF2-40B4-BE49-F238E27FC236}">
                <a16:creationId xmlns:a16="http://schemas.microsoft.com/office/drawing/2014/main" id="{B47F71B1-1C01-4998-8E45-AB4E3B69C681}"/>
              </a:ext>
            </a:extLst>
          </p:cNvPr>
          <p:cNvSpPr>
            <a:spLocks noGrp="1"/>
          </p:cNvSpPr>
          <p:nvPr>
            <p:ph type="body" idx="1"/>
          </p:nvPr>
        </p:nvSpPr>
        <p:spPr>
          <a:xfrm>
            <a:off x="828000" y="1396696"/>
            <a:ext cx="10537200" cy="4600456"/>
          </a:xfrm>
          <a:prstGeom prst="rect">
            <a:avLst/>
          </a:prstGeom>
        </p:spPr>
        <p:txBody>
          <a:bodyPr vert="horz" lIns="0" tIns="0" rIns="0" bIns="0" rtlCol="0">
            <a:no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9" name="Kleur Accent 1">
            <a:extLst>
              <a:ext uri="{FF2B5EF4-FFF2-40B4-BE49-F238E27FC236}">
                <a16:creationId xmlns:a16="http://schemas.microsoft.com/office/drawing/2014/main" id="{B804B3F4-F137-AD70-A020-74C207493D25}"/>
              </a:ext>
            </a:extLst>
          </p:cNvPr>
          <p:cNvSpPr/>
          <p:nvPr userDrawn="1"/>
        </p:nvSpPr>
        <p:spPr>
          <a:xfrm>
            <a:off x="828000" y="-509688"/>
            <a:ext cx="360000" cy="39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Kleur Accent 2">
            <a:extLst>
              <a:ext uri="{FF2B5EF4-FFF2-40B4-BE49-F238E27FC236}">
                <a16:creationId xmlns:a16="http://schemas.microsoft.com/office/drawing/2014/main" id="{DB02A57E-CE0C-99A0-EC81-BF46C87C07FD}"/>
              </a:ext>
            </a:extLst>
          </p:cNvPr>
          <p:cNvSpPr/>
          <p:nvPr userDrawn="1"/>
        </p:nvSpPr>
        <p:spPr>
          <a:xfrm>
            <a:off x="1315800" y="-509688"/>
            <a:ext cx="360000" cy="39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Kleur Accent 3">
            <a:extLst>
              <a:ext uri="{FF2B5EF4-FFF2-40B4-BE49-F238E27FC236}">
                <a16:creationId xmlns:a16="http://schemas.microsoft.com/office/drawing/2014/main" id="{36DFE53B-09D9-3B84-AF97-C3D8F7682B8C}"/>
              </a:ext>
            </a:extLst>
          </p:cNvPr>
          <p:cNvSpPr/>
          <p:nvPr userDrawn="1"/>
        </p:nvSpPr>
        <p:spPr>
          <a:xfrm>
            <a:off x="1803600" y="-509688"/>
            <a:ext cx="360000" cy="39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Kleur Accent 4">
            <a:extLst>
              <a:ext uri="{FF2B5EF4-FFF2-40B4-BE49-F238E27FC236}">
                <a16:creationId xmlns:a16="http://schemas.microsoft.com/office/drawing/2014/main" id="{015CA806-7F55-B37D-FB95-88F84992CE2F}"/>
              </a:ext>
            </a:extLst>
          </p:cNvPr>
          <p:cNvSpPr/>
          <p:nvPr userDrawn="1"/>
        </p:nvSpPr>
        <p:spPr>
          <a:xfrm>
            <a:off x="2291400" y="-509688"/>
            <a:ext cx="360000" cy="39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Kleur Accent 5">
            <a:extLst>
              <a:ext uri="{FF2B5EF4-FFF2-40B4-BE49-F238E27FC236}">
                <a16:creationId xmlns:a16="http://schemas.microsoft.com/office/drawing/2014/main" id="{070DF3B3-F257-DD12-9598-3CAF5682A814}"/>
              </a:ext>
            </a:extLst>
          </p:cNvPr>
          <p:cNvSpPr/>
          <p:nvPr userDrawn="1"/>
        </p:nvSpPr>
        <p:spPr>
          <a:xfrm>
            <a:off x="2779200" y="-509688"/>
            <a:ext cx="360000" cy="396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Kleur Accent 6">
            <a:extLst>
              <a:ext uri="{FF2B5EF4-FFF2-40B4-BE49-F238E27FC236}">
                <a16:creationId xmlns:a16="http://schemas.microsoft.com/office/drawing/2014/main" id="{8DFF11EF-1A2F-98BC-12F7-AB8C82494ABC}"/>
              </a:ext>
            </a:extLst>
          </p:cNvPr>
          <p:cNvSpPr/>
          <p:nvPr userDrawn="1"/>
        </p:nvSpPr>
        <p:spPr>
          <a:xfrm>
            <a:off x="3267000" y="-509688"/>
            <a:ext cx="360000" cy="396000"/>
          </a:xfrm>
          <a:prstGeom prst="rect">
            <a:avLst/>
          </a:prstGeom>
          <a:solidFill>
            <a:schemeClr val="accent6"/>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Kleur Extra 1">
            <a:extLst>
              <a:ext uri="{FF2B5EF4-FFF2-40B4-BE49-F238E27FC236}">
                <a16:creationId xmlns:a16="http://schemas.microsoft.com/office/drawing/2014/main" id="{B068C6A1-582D-906A-D850-3C396203B034}"/>
              </a:ext>
            </a:extLst>
          </p:cNvPr>
          <p:cNvSpPr/>
          <p:nvPr userDrawn="1"/>
        </p:nvSpPr>
        <p:spPr>
          <a:xfrm>
            <a:off x="3754800" y="-509688"/>
            <a:ext cx="360000" cy="396000"/>
          </a:xfrm>
          <a:prstGeom prst="rect">
            <a:avLst/>
          </a:prstGeom>
          <a:solidFill>
            <a:srgbClr val="9B99E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Kleur Extra 2">
            <a:extLst>
              <a:ext uri="{FF2B5EF4-FFF2-40B4-BE49-F238E27FC236}">
                <a16:creationId xmlns:a16="http://schemas.microsoft.com/office/drawing/2014/main" id="{31597D53-A632-91A2-6CFC-7AD8503AAFCA}"/>
              </a:ext>
            </a:extLst>
          </p:cNvPr>
          <p:cNvSpPr/>
          <p:nvPr userDrawn="1"/>
        </p:nvSpPr>
        <p:spPr>
          <a:xfrm>
            <a:off x="4242600" y="-509688"/>
            <a:ext cx="360000" cy="396000"/>
          </a:xfrm>
          <a:prstGeom prst="rect">
            <a:avLst/>
          </a:prstGeom>
          <a:solidFill>
            <a:srgbClr val="B7B9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Kleur Extra 3">
            <a:extLst>
              <a:ext uri="{FF2B5EF4-FFF2-40B4-BE49-F238E27FC236}">
                <a16:creationId xmlns:a16="http://schemas.microsoft.com/office/drawing/2014/main" id="{73664A30-A003-2F4E-F607-5F5F82B8597E}"/>
              </a:ext>
            </a:extLst>
          </p:cNvPr>
          <p:cNvSpPr/>
          <p:nvPr userDrawn="1"/>
        </p:nvSpPr>
        <p:spPr>
          <a:xfrm>
            <a:off x="4730400" y="-509688"/>
            <a:ext cx="360000" cy="396000"/>
          </a:xfrm>
          <a:prstGeom prst="rect">
            <a:avLst/>
          </a:prstGeom>
          <a:solidFill>
            <a:srgbClr val="D2D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Kleur Extra 4">
            <a:extLst>
              <a:ext uri="{FF2B5EF4-FFF2-40B4-BE49-F238E27FC236}">
                <a16:creationId xmlns:a16="http://schemas.microsoft.com/office/drawing/2014/main" id="{DBD018D9-3E9D-B513-B48B-D2B80DC21F08}"/>
              </a:ext>
            </a:extLst>
          </p:cNvPr>
          <p:cNvSpPr/>
          <p:nvPr userDrawn="1"/>
        </p:nvSpPr>
        <p:spPr>
          <a:xfrm>
            <a:off x="5218200" y="-509688"/>
            <a:ext cx="360000" cy="396000"/>
          </a:xfrm>
          <a:prstGeom prst="rect">
            <a:avLst/>
          </a:prstGeom>
          <a:solidFill>
            <a:srgbClr val="E6E8F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Kleur Extra 5">
            <a:extLst>
              <a:ext uri="{FF2B5EF4-FFF2-40B4-BE49-F238E27FC236}">
                <a16:creationId xmlns:a16="http://schemas.microsoft.com/office/drawing/2014/main" id="{F8492B25-3DE8-C7F9-0969-A5F01821BAF7}"/>
              </a:ext>
            </a:extLst>
          </p:cNvPr>
          <p:cNvSpPr/>
          <p:nvPr userDrawn="1"/>
        </p:nvSpPr>
        <p:spPr>
          <a:xfrm>
            <a:off x="5705996" y="-509688"/>
            <a:ext cx="360000" cy="396000"/>
          </a:xfrm>
          <a:prstGeom prst="rect">
            <a:avLst/>
          </a:prstGeom>
          <a:solidFill>
            <a:srgbClr val="F1F3FC"/>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780051817"/>
      </p:ext>
    </p:extLst>
  </p:cSld>
  <p:clrMap bg1="lt1" tx1="dk1" bg2="lt2" tx2="dk2" accent1="accent1" accent2="accent2" accent3="accent3" accent4="accent4" accent5="accent5" accent6="accent6" hlink="hlink" folHlink="folHlink"/>
  <p:sldLayoutIdLst>
    <p:sldLayoutId id="2147483674" r:id="rId1"/>
    <p:sldLayoutId id="2147483673" r:id="rId2"/>
    <p:sldLayoutId id="2147483649" r:id="rId3"/>
    <p:sldLayoutId id="2147483672" r:id="rId4"/>
  </p:sldLayoutIdLst>
  <p:hf hdr="0" ftr="0" dt="0"/>
  <p:txStyles>
    <p:titleStyle>
      <a:lvl1pPr algn="l" defTabSz="914400" rtl="0" eaLnBrk="1" latinLnBrk="0" hangingPunct="1">
        <a:lnSpc>
          <a:spcPct val="100000"/>
        </a:lnSpc>
        <a:spcBef>
          <a:spcPct val="0"/>
        </a:spcBef>
        <a:buNone/>
        <a:defRPr sz="3000" b="1" kern="1200">
          <a:solidFill>
            <a:schemeClr val="tx2"/>
          </a:solidFill>
          <a:latin typeface="+mj-lt"/>
          <a:ea typeface="+mj-ea"/>
          <a:cs typeface="+mj-cs"/>
        </a:defRPr>
      </a:lvl1pPr>
    </p:titleStyle>
    <p:body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534988" indent="-263525"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08038"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071563" indent="-2254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335088"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hyperlink" Target="https://www.youtube.com/@WesRoth" TargetMode="External"/><Relationship Id="rId4" Type="http://schemas.openxmlformats.org/officeDocument/2006/relationships/hyperlink" Target="https://www.youtube.com/@matthew_berman"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3.png"/><Relationship Id="rId7"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379BA-1C52-37EE-3E6A-F6949FE62D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50DDA1-9BA2-BCD3-24F0-2F11C92EA0A3}"/>
              </a:ext>
            </a:extLst>
          </p:cNvPr>
          <p:cNvSpPr>
            <a:spLocks noGrp="1"/>
          </p:cNvSpPr>
          <p:nvPr>
            <p:ph type="ctrTitle"/>
          </p:nvPr>
        </p:nvSpPr>
        <p:spPr>
          <a:xfrm>
            <a:off x="1259508" y="864205"/>
            <a:ext cx="6735314" cy="2688620"/>
          </a:xfrm>
        </p:spPr>
        <p:txBody>
          <a:bodyPr/>
          <a:lstStyle/>
          <a:p>
            <a:r>
              <a:rPr lang="en-US" dirty="0"/>
              <a:t>Scalability</a:t>
            </a:r>
          </a:p>
        </p:txBody>
      </p:sp>
      <p:sp>
        <p:nvSpPr>
          <p:cNvPr id="3" name="Slide Number Placeholder 2">
            <a:extLst>
              <a:ext uri="{FF2B5EF4-FFF2-40B4-BE49-F238E27FC236}">
                <a16:creationId xmlns:a16="http://schemas.microsoft.com/office/drawing/2014/main" id="{DC72AA94-0684-0CF4-F0C1-3C930AC42BE0}"/>
              </a:ext>
            </a:extLst>
          </p:cNvPr>
          <p:cNvSpPr>
            <a:spLocks noGrp="1"/>
          </p:cNvSpPr>
          <p:nvPr>
            <p:ph type="sldNum" sz="quarter" idx="11"/>
          </p:nvPr>
        </p:nvSpPr>
        <p:spPr/>
        <p:txBody>
          <a:bodyPr/>
          <a:lstStyle/>
          <a:p>
            <a:fld id="{3CB85E5D-8611-4DC1-B375-AD1E4C05477C}" type="slidenum">
              <a:rPr lang="nl-NL" smtClean="0"/>
              <a:pPr/>
              <a:t>1</a:t>
            </a:fld>
            <a:endParaRPr lang="nl-NL" dirty="0"/>
          </a:p>
        </p:txBody>
      </p:sp>
    </p:spTree>
    <p:extLst>
      <p:ext uri="{BB962C8B-B14F-4D97-AF65-F5344CB8AC3E}">
        <p14:creationId xmlns:p14="http://schemas.microsoft.com/office/powerpoint/2010/main" val="7460273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938F41-CFD2-3171-7A0A-BA94937845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4CEE93-2B1B-5DA3-07EC-AE46B114A279}"/>
              </a:ext>
            </a:extLst>
          </p:cNvPr>
          <p:cNvSpPr>
            <a:spLocks noGrp="1"/>
          </p:cNvSpPr>
          <p:nvPr>
            <p:ph type="title"/>
          </p:nvPr>
        </p:nvSpPr>
        <p:spPr/>
        <p:txBody>
          <a:bodyPr/>
          <a:lstStyle/>
          <a:p>
            <a:r>
              <a:rPr lang="nl-NL" dirty="0"/>
              <a:t>The </a:t>
            </a:r>
            <a:r>
              <a:rPr lang="nl-NL" dirty="0" err="1"/>
              <a:t>assignment</a:t>
            </a:r>
            <a:endParaRPr lang="en-NL"/>
          </a:p>
        </p:txBody>
      </p:sp>
      <p:pic>
        <p:nvPicPr>
          <p:cNvPr id="5" name="Picture 4" descr="ING Stage Vlog - VSAE">
            <a:extLst>
              <a:ext uri="{FF2B5EF4-FFF2-40B4-BE49-F238E27FC236}">
                <a16:creationId xmlns:a16="http://schemas.microsoft.com/office/drawing/2014/main" id="{91D22635-2897-6D87-6F79-249F3D7649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9903" y="5758205"/>
            <a:ext cx="1729147" cy="1729147"/>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1933E13D-BEF4-ADFC-7D62-AB1BCF69290A}"/>
              </a:ext>
            </a:extLst>
          </p:cNvPr>
          <p:cNvSpPr>
            <a:spLocks noGrp="1"/>
          </p:cNvSpPr>
          <p:nvPr>
            <p:ph sz="quarter" idx="10"/>
          </p:nvPr>
        </p:nvSpPr>
        <p:spPr>
          <a:xfrm>
            <a:off x="828676" y="1479550"/>
            <a:ext cx="5557610" cy="4837113"/>
          </a:xfrm>
        </p:spPr>
        <p:txBody>
          <a:bodyPr/>
          <a:lstStyle/>
          <a:p>
            <a:pPr marL="0" lvl="0" indent="0">
              <a:buNone/>
            </a:pPr>
            <a:r>
              <a:rPr lang="en-US" dirty="0">
                <a:solidFill>
                  <a:srgbClr val="2B2541"/>
                </a:solidFill>
              </a:rPr>
              <a:t>What are the biggest challenges to ING in the coming period? </a:t>
            </a:r>
          </a:p>
          <a:p>
            <a:pPr marL="0" lvl="0" indent="0">
              <a:buNone/>
            </a:pPr>
            <a:endParaRPr lang="en-US" dirty="0">
              <a:solidFill>
                <a:srgbClr val="2B2541"/>
              </a:solidFill>
            </a:endParaRPr>
          </a:p>
        </p:txBody>
      </p:sp>
      <p:pic>
        <p:nvPicPr>
          <p:cNvPr id="4" name="Picture 3">
            <a:extLst>
              <a:ext uri="{FF2B5EF4-FFF2-40B4-BE49-F238E27FC236}">
                <a16:creationId xmlns:a16="http://schemas.microsoft.com/office/drawing/2014/main" id="{1C74FC90-F7FF-CEE6-0A44-272F341BE808}"/>
              </a:ext>
            </a:extLst>
          </p:cNvPr>
          <p:cNvPicPr>
            <a:picLocks noChangeAspect="1"/>
          </p:cNvPicPr>
          <p:nvPr/>
        </p:nvPicPr>
        <p:blipFill>
          <a:blip r:embed="rId4"/>
          <a:stretch>
            <a:fillRect/>
          </a:stretch>
        </p:blipFill>
        <p:spPr>
          <a:xfrm>
            <a:off x="6921500" y="1247862"/>
            <a:ext cx="4855536" cy="4849685"/>
          </a:xfrm>
          <a:prstGeom prst="rect">
            <a:avLst/>
          </a:prstGeom>
        </p:spPr>
      </p:pic>
      <p:pic>
        <p:nvPicPr>
          <p:cNvPr id="7" name="Picture 6">
            <a:extLst>
              <a:ext uri="{FF2B5EF4-FFF2-40B4-BE49-F238E27FC236}">
                <a16:creationId xmlns:a16="http://schemas.microsoft.com/office/drawing/2014/main" id="{B7E7F7B3-CDE4-E466-87EF-0241640B9A9E}"/>
              </a:ext>
            </a:extLst>
          </p:cNvPr>
          <p:cNvPicPr>
            <a:picLocks noChangeAspect="1"/>
          </p:cNvPicPr>
          <p:nvPr/>
        </p:nvPicPr>
        <p:blipFill>
          <a:blip r:embed="rId5"/>
          <a:stretch>
            <a:fillRect/>
          </a:stretch>
        </p:blipFill>
        <p:spPr>
          <a:xfrm>
            <a:off x="627609" y="2662003"/>
            <a:ext cx="5270500" cy="838200"/>
          </a:xfrm>
          <a:prstGeom prst="rect">
            <a:avLst/>
          </a:prstGeom>
        </p:spPr>
      </p:pic>
    </p:spTree>
    <p:extLst>
      <p:ext uri="{BB962C8B-B14F-4D97-AF65-F5344CB8AC3E}">
        <p14:creationId xmlns:p14="http://schemas.microsoft.com/office/powerpoint/2010/main" val="2358972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0050E8-7742-E483-9D3B-B73AA97D2F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209682-85E8-7764-0E45-B1299EB3D36E}"/>
              </a:ext>
            </a:extLst>
          </p:cNvPr>
          <p:cNvSpPr>
            <a:spLocks noGrp="1"/>
          </p:cNvSpPr>
          <p:nvPr>
            <p:ph type="title"/>
          </p:nvPr>
        </p:nvSpPr>
        <p:spPr/>
        <p:txBody>
          <a:bodyPr/>
          <a:lstStyle/>
          <a:p>
            <a:r>
              <a:rPr lang="nl-NL" dirty="0" err="1"/>
              <a:t>This</a:t>
            </a:r>
            <a:r>
              <a:rPr lang="nl-NL" dirty="0"/>
              <a:t> </a:t>
            </a:r>
            <a:r>
              <a:rPr lang="nl-NL" dirty="0" err="1"/>
              <a:t>will</a:t>
            </a:r>
            <a:r>
              <a:rPr lang="nl-NL" dirty="0"/>
              <a:t> </a:t>
            </a:r>
            <a:r>
              <a:rPr lang="nl-NL" dirty="0" err="1"/>
              <a:t>be</a:t>
            </a:r>
            <a:r>
              <a:rPr lang="nl-NL" dirty="0"/>
              <a:t> a team effort (Guild) - </a:t>
            </a:r>
            <a:r>
              <a:rPr lang="nl-NL" dirty="0" err="1"/>
              <a:t>which</a:t>
            </a:r>
            <a:r>
              <a:rPr lang="nl-NL" dirty="0"/>
              <a:t> piece of </a:t>
            </a:r>
            <a:r>
              <a:rPr lang="nl-NL" dirty="0" err="1"/>
              <a:t>the</a:t>
            </a:r>
            <a:r>
              <a:rPr lang="nl-NL" dirty="0"/>
              <a:t> </a:t>
            </a:r>
            <a:r>
              <a:rPr lang="nl-NL" dirty="0" err="1"/>
              <a:t>puzzle</a:t>
            </a:r>
            <a:r>
              <a:rPr lang="nl-NL" dirty="0"/>
              <a:t> </a:t>
            </a:r>
            <a:br>
              <a:rPr lang="nl-NL" dirty="0"/>
            </a:br>
            <a:r>
              <a:rPr lang="nl-NL" dirty="0"/>
              <a:t>do </a:t>
            </a:r>
            <a:r>
              <a:rPr lang="nl-NL" dirty="0" err="1"/>
              <a:t>you</a:t>
            </a:r>
            <a:r>
              <a:rPr lang="nl-NL" dirty="0"/>
              <a:t> want </a:t>
            </a:r>
            <a:r>
              <a:rPr lang="nl-NL" dirty="0" err="1"/>
              <a:t>to</a:t>
            </a:r>
            <a:r>
              <a:rPr lang="nl-NL" dirty="0"/>
              <a:t> </a:t>
            </a:r>
            <a:r>
              <a:rPr lang="nl-NL" dirty="0" err="1"/>
              <a:t>bring</a:t>
            </a:r>
            <a:r>
              <a:rPr lang="nl-NL" dirty="0"/>
              <a:t> </a:t>
            </a:r>
            <a:r>
              <a:rPr lang="nl-NL" dirty="0" err="1"/>
              <a:t>to</a:t>
            </a:r>
            <a:r>
              <a:rPr lang="nl-NL" dirty="0"/>
              <a:t> </a:t>
            </a:r>
            <a:r>
              <a:rPr lang="nl-NL" dirty="0" err="1"/>
              <a:t>the</a:t>
            </a:r>
            <a:r>
              <a:rPr lang="nl-NL" dirty="0"/>
              <a:t> </a:t>
            </a:r>
            <a:r>
              <a:rPr lang="nl-NL" dirty="0" err="1"/>
              <a:t>table</a:t>
            </a:r>
            <a:r>
              <a:rPr lang="nl-NL" dirty="0"/>
              <a:t>?</a:t>
            </a:r>
            <a:endParaRPr lang="en-NL"/>
          </a:p>
        </p:txBody>
      </p:sp>
      <p:pic>
        <p:nvPicPr>
          <p:cNvPr id="5" name="Picture 4" descr="ING Stage Vlog - VSAE">
            <a:extLst>
              <a:ext uri="{FF2B5EF4-FFF2-40B4-BE49-F238E27FC236}">
                <a16:creationId xmlns:a16="http://schemas.microsoft.com/office/drawing/2014/main" id="{77E70BE8-8DBE-0C23-C538-0364864A92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9903" y="5758205"/>
            <a:ext cx="1729147" cy="172914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5031CF0-1B48-EE89-0E06-91DC18C75219}"/>
              </a:ext>
            </a:extLst>
          </p:cNvPr>
          <p:cNvPicPr>
            <a:picLocks noChangeAspect="1"/>
          </p:cNvPicPr>
          <p:nvPr/>
        </p:nvPicPr>
        <p:blipFill>
          <a:blip r:embed="rId4"/>
          <a:stretch>
            <a:fillRect/>
          </a:stretch>
        </p:blipFill>
        <p:spPr>
          <a:xfrm>
            <a:off x="1252047" y="1666146"/>
            <a:ext cx="5820102" cy="3845022"/>
          </a:xfrm>
          <a:prstGeom prst="rect">
            <a:avLst/>
          </a:prstGeom>
        </p:spPr>
      </p:pic>
      <p:pic>
        <p:nvPicPr>
          <p:cNvPr id="6" name="Picture 5">
            <a:extLst>
              <a:ext uri="{FF2B5EF4-FFF2-40B4-BE49-F238E27FC236}">
                <a16:creationId xmlns:a16="http://schemas.microsoft.com/office/drawing/2014/main" id="{E13B5ADE-FD09-0C30-FA81-E1337720697D}"/>
              </a:ext>
            </a:extLst>
          </p:cNvPr>
          <p:cNvPicPr>
            <a:picLocks noChangeAspect="1"/>
          </p:cNvPicPr>
          <p:nvPr/>
        </p:nvPicPr>
        <p:blipFill>
          <a:blip r:embed="rId5"/>
          <a:stretch>
            <a:fillRect/>
          </a:stretch>
        </p:blipFill>
        <p:spPr>
          <a:xfrm>
            <a:off x="1526848" y="5758073"/>
            <a:ext cx="5270500" cy="838200"/>
          </a:xfrm>
          <a:prstGeom prst="rect">
            <a:avLst/>
          </a:prstGeom>
        </p:spPr>
      </p:pic>
    </p:spTree>
    <p:extLst>
      <p:ext uri="{BB962C8B-B14F-4D97-AF65-F5344CB8AC3E}">
        <p14:creationId xmlns:p14="http://schemas.microsoft.com/office/powerpoint/2010/main" val="1820974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E8EAC-3CE4-F40B-1FDE-88C074D8EC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82457A-AD85-F749-9FC3-F866A60ED40B}"/>
              </a:ext>
            </a:extLst>
          </p:cNvPr>
          <p:cNvSpPr>
            <a:spLocks noGrp="1"/>
          </p:cNvSpPr>
          <p:nvPr>
            <p:ph type="ctrTitle"/>
          </p:nvPr>
        </p:nvSpPr>
        <p:spPr>
          <a:xfrm>
            <a:off x="1259508" y="864205"/>
            <a:ext cx="9893596" cy="2688620"/>
          </a:xfrm>
        </p:spPr>
        <p:txBody>
          <a:bodyPr/>
          <a:lstStyle/>
          <a:p>
            <a:r>
              <a:rPr lang="en-US" dirty="0"/>
              <a:t>Reflection</a:t>
            </a:r>
          </a:p>
        </p:txBody>
      </p:sp>
      <p:sp>
        <p:nvSpPr>
          <p:cNvPr id="3" name="Slide Number Placeholder 2">
            <a:extLst>
              <a:ext uri="{FF2B5EF4-FFF2-40B4-BE49-F238E27FC236}">
                <a16:creationId xmlns:a16="http://schemas.microsoft.com/office/drawing/2014/main" id="{A8BAC922-48E0-91CD-E1A1-3F444FDAB291}"/>
              </a:ext>
            </a:extLst>
          </p:cNvPr>
          <p:cNvSpPr>
            <a:spLocks noGrp="1"/>
          </p:cNvSpPr>
          <p:nvPr>
            <p:ph type="sldNum" sz="quarter" idx="11"/>
          </p:nvPr>
        </p:nvSpPr>
        <p:spPr/>
        <p:txBody>
          <a:bodyPr/>
          <a:lstStyle/>
          <a:p>
            <a:fld id="{3CB85E5D-8611-4DC1-B375-AD1E4C05477C}" type="slidenum">
              <a:rPr lang="nl-NL" smtClean="0"/>
              <a:pPr/>
              <a:t>12</a:t>
            </a:fld>
            <a:endParaRPr lang="nl-NL" dirty="0"/>
          </a:p>
        </p:txBody>
      </p:sp>
    </p:spTree>
    <p:extLst>
      <p:ext uri="{BB962C8B-B14F-4D97-AF65-F5344CB8AC3E}">
        <p14:creationId xmlns:p14="http://schemas.microsoft.com/office/powerpoint/2010/main" val="2303413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EA8DF9-EE46-FF99-EBE8-3E44FEC5AB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C5DC9C-34AE-2776-C846-79BFF12D6440}"/>
              </a:ext>
            </a:extLst>
          </p:cNvPr>
          <p:cNvSpPr>
            <a:spLocks noGrp="1"/>
          </p:cNvSpPr>
          <p:nvPr>
            <p:ph type="title"/>
          </p:nvPr>
        </p:nvSpPr>
        <p:spPr/>
        <p:txBody>
          <a:bodyPr/>
          <a:lstStyle/>
          <a:p>
            <a:r>
              <a:rPr lang="en-US" dirty="0"/>
              <a:t>Mitigation strategies</a:t>
            </a:r>
          </a:p>
        </p:txBody>
      </p:sp>
      <p:pic>
        <p:nvPicPr>
          <p:cNvPr id="5" name="Picture 4" descr="ING Stage Vlog - VSAE">
            <a:extLst>
              <a:ext uri="{FF2B5EF4-FFF2-40B4-BE49-F238E27FC236}">
                <a16:creationId xmlns:a16="http://schemas.microsoft.com/office/drawing/2014/main" id="{A2FF6007-5477-995E-B6F9-2D16D55279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9903" y="5758205"/>
            <a:ext cx="1729147" cy="1729147"/>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AAC80DEF-0B1E-B0F3-866A-B1A639D82B46}"/>
              </a:ext>
            </a:extLst>
          </p:cNvPr>
          <p:cNvSpPr>
            <a:spLocks noGrp="1"/>
          </p:cNvSpPr>
          <p:nvPr>
            <p:ph sz="quarter" idx="10"/>
          </p:nvPr>
        </p:nvSpPr>
        <p:spPr>
          <a:xfrm>
            <a:off x="921319" y="1679995"/>
            <a:ext cx="4768281" cy="4875055"/>
          </a:xfrm>
        </p:spPr>
        <p:txBody>
          <a:bodyPr/>
          <a:lstStyle/>
          <a:p>
            <a:pPr marL="0" indent="0">
              <a:buNone/>
            </a:pPr>
            <a:r>
              <a:rPr lang="en-US" sz="2000" dirty="0"/>
              <a:t>There are a few fundamental approaches to countering potential risk:</a:t>
            </a:r>
          </a:p>
          <a:p>
            <a:pPr marL="457200" indent="-457200">
              <a:buAutoNum type="arabicParenR"/>
            </a:pPr>
            <a:endParaRPr lang="en-US" sz="1000" dirty="0"/>
          </a:p>
          <a:p>
            <a:pPr marL="0" indent="0">
              <a:buNone/>
            </a:pPr>
            <a:r>
              <a:rPr lang="en-US" sz="2000" dirty="0"/>
              <a:t>       Stop the application (or lower the ambition)</a:t>
            </a:r>
          </a:p>
          <a:p>
            <a:pPr marL="457200" indent="-457200">
              <a:buAutoNum type="arabicParenR"/>
            </a:pPr>
            <a:endParaRPr lang="en-US" sz="1000" dirty="0"/>
          </a:p>
          <a:p>
            <a:pPr marL="457200" indent="-457200">
              <a:buFont typeface="+mj-lt"/>
              <a:buAutoNum type="arabicParenR"/>
            </a:pPr>
            <a:r>
              <a:rPr lang="en-US" sz="2000" dirty="0"/>
              <a:t>Human in / on the loop</a:t>
            </a:r>
          </a:p>
          <a:p>
            <a:pPr marL="457200" indent="-457200">
              <a:buAutoNum type="arabicParenR"/>
            </a:pPr>
            <a:endParaRPr lang="en-US" sz="1000" dirty="0"/>
          </a:p>
          <a:p>
            <a:pPr marL="457200" indent="-457200">
              <a:buAutoNum type="arabicParenR"/>
            </a:pPr>
            <a:r>
              <a:rPr lang="en-US" sz="2000" dirty="0"/>
              <a:t>Guardrails</a:t>
            </a:r>
          </a:p>
          <a:p>
            <a:pPr marL="457200" indent="-457200">
              <a:buAutoNum type="arabicParenR"/>
            </a:pPr>
            <a:endParaRPr lang="en-US" sz="1000" dirty="0"/>
          </a:p>
          <a:p>
            <a:pPr marL="457200" indent="-457200">
              <a:buAutoNum type="arabicParenR"/>
            </a:pPr>
            <a:r>
              <a:rPr lang="en-US" sz="2000" dirty="0"/>
              <a:t>Design choices</a:t>
            </a:r>
          </a:p>
          <a:p>
            <a:pPr marL="457200" indent="-457200">
              <a:buAutoNum type="arabicParenR"/>
            </a:pPr>
            <a:endParaRPr lang="en-US" sz="1000" dirty="0"/>
          </a:p>
          <a:p>
            <a:pPr marL="457200" indent="-457200">
              <a:buAutoNum type="arabicParenR"/>
            </a:pPr>
            <a:r>
              <a:rPr lang="en-US" sz="2000" dirty="0"/>
              <a:t>Data curation</a:t>
            </a:r>
          </a:p>
          <a:p>
            <a:pPr marL="457200" indent="-457200">
              <a:buAutoNum type="arabicParenR"/>
            </a:pPr>
            <a:endParaRPr lang="en-US" sz="1000" dirty="0"/>
          </a:p>
          <a:p>
            <a:pPr marL="0" indent="0">
              <a:buNone/>
            </a:pPr>
            <a:endParaRPr lang="en-US" sz="2000" dirty="0"/>
          </a:p>
        </p:txBody>
      </p:sp>
      <p:sp>
        <p:nvSpPr>
          <p:cNvPr id="3" name="Content Placeholder 2">
            <a:extLst>
              <a:ext uri="{FF2B5EF4-FFF2-40B4-BE49-F238E27FC236}">
                <a16:creationId xmlns:a16="http://schemas.microsoft.com/office/drawing/2014/main" id="{DA9495FA-3391-A5F7-B72F-90C623EE0F66}"/>
              </a:ext>
            </a:extLst>
          </p:cNvPr>
          <p:cNvSpPr txBox="1">
            <a:spLocks/>
          </p:cNvSpPr>
          <p:nvPr/>
        </p:nvSpPr>
        <p:spPr>
          <a:xfrm>
            <a:off x="892291" y="2529080"/>
            <a:ext cx="569853" cy="359263"/>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buFont typeface="Wingdings" panose="05000000000000000000" pitchFamily="2" charset="2"/>
              <a:buNone/>
            </a:pPr>
            <a:r>
              <a:rPr lang="en-US" sz="1500" dirty="0"/>
              <a:t>0)</a:t>
            </a:r>
          </a:p>
        </p:txBody>
      </p:sp>
      <p:pic>
        <p:nvPicPr>
          <p:cNvPr id="6" name="Picture 5">
            <a:extLst>
              <a:ext uri="{FF2B5EF4-FFF2-40B4-BE49-F238E27FC236}">
                <a16:creationId xmlns:a16="http://schemas.microsoft.com/office/drawing/2014/main" id="{E9B249B9-FF1C-EF8F-1EFB-75C72F4B1A58}"/>
              </a:ext>
            </a:extLst>
          </p:cNvPr>
          <p:cNvPicPr>
            <a:picLocks noChangeAspect="1"/>
          </p:cNvPicPr>
          <p:nvPr/>
        </p:nvPicPr>
        <p:blipFill>
          <a:blip r:embed="rId4"/>
          <a:stretch>
            <a:fillRect/>
          </a:stretch>
        </p:blipFill>
        <p:spPr>
          <a:xfrm>
            <a:off x="5898369" y="1851971"/>
            <a:ext cx="6043260" cy="2967511"/>
          </a:xfrm>
          <a:prstGeom prst="rect">
            <a:avLst/>
          </a:prstGeom>
        </p:spPr>
      </p:pic>
    </p:spTree>
    <p:extLst>
      <p:ext uri="{BB962C8B-B14F-4D97-AF65-F5344CB8AC3E}">
        <p14:creationId xmlns:p14="http://schemas.microsoft.com/office/powerpoint/2010/main" val="1664003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5E68FA-8BE2-FF33-3797-BC33A57F65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6B201F-E6B6-4A98-3EEB-4B2493A1E8B5}"/>
              </a:ext>
            </a:extLst>
          </p:cNvPr>
          <p:cNvSpPr>
            <a:spLocks noGrp="1"/>
          </p:cNvSpPr>
          <p:nvPr>
            <p:ph type="title"/>
          </p:nvPr>
        </p:nvSpPr>
        <p:spPr>
          <a:xfrm>
            <a:off x="828000" y="302950"/>
            <a:ext cx="11013480" cy="677108"/>
          </a:xfrm>
        </p:spPr>
        <p:txBody>
          <a:bodyPr/>
          <a:lstStyle/>
          <a:p>
            <a:r>
              <a:rPr lang="en-US" dirty="0"/>
              <a:t>Getting reusable components right (one at a time)</a:t>
            </a:r>
          </a:p>
        </p:txBody>
      </p:sp>
      <p:sp>
        <p:nvSpPr>
          <p:cNvPr id="3" name="Content Placeholder 2">
            <a:extLst>
              <a:ext uri="{FF2B5EF4-FFF2-40B4-BE49-F238E27FC236}">
                <a16:creationId xmlns:a16="http://schemas.microsoft.com/office/drawing/2014/main" id="{AE485E51-7BA4-38B9-F8B4-3A88031B714E}"/>
              </a:ext>
            </a:extLst>
          </p:cNvPr>
          <p:cNvSpPr>
            <a:spLocks noGrp="1"/>
          </p:cNvSpPr>
          <p:nvPr>
            <p:ph sz="quarter" idx="10"/>
          </p:nvPr>
        </p:nvSpPr>
        <p:spPr>
          <a:xfrm>
            <a:off x="828674" y="1479551"/>
            <a:ext cx="6501040" cy="4021364"/>
          </a:xfrm>
        </p:spPr>
        <p:txBody>
          <a:bodyPr/>
          <a:lstStyle/>
          <a:p>
            <a:pPr marL="0" indent="0">
              <a:buNone/>
            </a:pPr>
            <a:r>
              <a:rPr lang="en-US" dirty="0"/>
              <a:t>Things that will be important in the great majority of </a:t>
            </a:r>
            <a:r>
              <a:rPr lang="en-US" dirty="0" err="1"/>
              <a:t>GenAI</a:t>
            </a:r>
            <a:r>
              <a:rPr lang="en-US" dirty="0"/>
              <a:t> use cases should be mastered proactively:</a:t>
            </a:r>
          </a:p>
          <a:p>
            <a:pPr marL="0" indent="0">
              <a:buNone/>
            </a:pPr>
            <a:endParaRPr lang="en-US" dirty="0"/>
          </a:p>
          <a:p>
            <a:pPr>
              <a:buFont typeface="Arial" panose="020B0604020202020204" pitchFamily="34" charset="0"/>
              <a:buChar char="•"/>
            </a:pPr>
            <a:r>
              <a:rPr lang="en-US" dirty="0"/>
              <a:t>Controls / process around a </a:t>
            </a:r>
            <a:r>
              <a:rPr lang="en-US" b="1" dirty="0"/>
              <a:t>knowledge base</a:t>
            </a:r>
          </a:p>
          <a:p>
            <a:pPr>
              <a:buFont typeface="Arial" panose="020B0604020202020204" pitchFamily="34" charset="0"/>
              <a:buChar char="•"/>
            </a:pPr>
            <a:r>
              <a:rPr lang="en-US" dirty="0"/>
              <a:t>Standard set of </a:t>
            </a:r>
            <a:r>
              <a:rPr lang="en-US" b="1" dirty="0"/>
              <a:t>guardrails</a:t>
            </a:r>
          </a:p>
          <a:p>
            <a:pPr lvl="1">
              <a:buFont typeface="Arial" panose="020B0604020202020204" pitchFamily="34" charset="0"/>
              <a:buChar char="•"/>
            </a:pPr>
            <a:r>
              <a:rPr lang="en-US" dirty="0"/>
              <a:t>ING’s tone-of-voice</a:t>
            </a:r>
          </a:p>
          <a:p>
            <a:pPr lvl="1">
              <a:buFont typeface="Arial" panose="020B0604020202020204" pitchFamily="34" charset="0"/>
              <a:buChar char="•"/>
            </a:pPr>
            <a:r>
              <a:rPr lang="en-US" dirty="0"/>
              <a:t>Etc.</a:t>
            </a:r>
          </a:p>
          <a:p>
            <a:pPr>
              <a:buFont typeface="Arial" panose="020B0604020202020204" pitchFamily="34" charset="0"/>
              <a:buChar char="•"/>
            </a:pPr>
            <a:r>
              <a:rPr lang="en-US" dirty="0"/>
              <a:t>Scalable &amp; Actionable </a:t>
            </a:r>
            <a:r>
              <a:rPr lang="en-US" b="1" dirty="0"/>
              <a:t>Monitoring </a:t>
            </a:r>
            <a:r>
              <a:rPr lang="en-US" dirty="0"/>
              <a:t>of every detail of a </a:t>
            </a:r>
            <a:r>
              <a:rPr lang="en-US" dirty="0" err="1"/>
              <a:t>GenAI</a:t>
            </a:r>
            <a:r>
              <a:rPr lang="en-US" dirty="0"/>
              <a:t> application</a:t>
            </a:r>
          </a:p>
          <a:p>
            <a:pPr>
              <a:buFont typeface="Arial" panose="020B0604020202020204" pitchFamily="34" charset="0"/>
              <a:buChar char="•"/>
            </a:pPr>
            <a:r>
              <a:rPr lang="en-US" b="1" dirty="0"/>
              <a:t>Automated assessment</a:t>
            </a:r>
            <a:r>
              <a:rPr lang="en-US" dirty="0"/>
              <a:t> of the application after a data or design update</a:t>
            </a:r>
          </a:p>
          <a:p>
            <a:pPr>
              <a:buFont typeface="Arial" panose="020B0604020202020204" pitchFamily="34" charset="0"/>
              <a:buChar char="•"/>
            </a:pPr>
            <a:r>
              <a:rPr lang="en-US" dirty="0"/>
              <a:t>The ability to define </a:t>
            </a:r>
            <a:r>
              <a:rPr lang="en-US" b="1" dirty="0"/>
              <a:t>risk appetite</a:t>
            </a:r>
          </a:p>
          <a:p>
            <a:pPr marL="0" indent="0">
              <a:buNone/>
            </a:pPr>
            <a:endParaRPr lang="en-US" dirty="0"/>
          </a:p>
        </p:txBody>
      </p:sp>
      <p:pic>
        <p:nvPicPr>
          <p:cNvPr id="5" name="Picture 4" descr="ING Stage Vlog - VSAE">
            <a:extLst>
              <a:ext uri="{FF2B5EF4-FFF2-40B4-BE49-F238E27FC236}">
                <a16:creationId xmlns:a16="http://schemas.microsoft.com/office/drawing/2014/main" id="{AB15FEF8-8894-E742-5B98-536D0DB17C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9903" y="5758205"/>
            <a:ext cx="1729147" cy="172914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453D5F4-104F-B031-FA4E-1E894C89E790}"/>
              </a:ext>
            </a:extLst>
          </p:cNvPr>
          <p:cNvPicPr>
            <a:picLocks noChangeAspect="1"/>
          </p:cNvPicPr>
          <p:nvPr/>
        </p:nvPicPr>
        <p:blipFill>
          <a:blip r:embed="rId4"/>
          <a:stretch>
            <a:fillRect/>
          </a:stretch>
        </p:blipFill>
        <p:spPr>
          <a:xfrm>
            <a:off x="7662928" y="1479550"/>
            <a:ext cx="3700398" cy="3429000"/>
          </a:xfrm>
          <a:prstGeom prst="rect">
            <a:avLst/>
          </a:prstGeom>
        </p:spPr>
      </p:pic>
    </p:spTree>
    <p:extLst>
      <p:ext uri="{BB962C8B-B14F-4D97-AF65-F5344CB8AC3E}">
        <p14:creationId xmlns:p14="http://schemas.microsoft.com/office/powerpoint/2010/main" val="1636009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12615-6D18-760E-09EE-29F0911D4A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873D7E-B12F-DBFA-953A-FD57666C5422}"/>
              </a:ext>
            </a:extLst>
          </p:cNvPr>
          <p:cNvSpPr>
            <a:spLocks noGrp="1"/>
          </p:cNvSpPr>
          <p:nvPr>
            <p:ph type="ctrTitle"/>
          </p:nvPr>
        </p:nvSpPr>
        <p:spPr>
          <a:xfrm>
            <a:off x="1259507" y="864205"/>
            <a:ext cx="8871463" cy="2688620"/>
          </a:xfrm>
        </p:spPr>
        <p:txBody>
          <a:bodyPr/>
          <a:lstStyle/>
          <a:p>
            <a:r>
              <a:rPr lang="en-US" dirty="0"/>
              <a:t>Case Study</a:t>
            </a:r>
          </a:p>
        </p:txBody>
      </p:sp>
      <p:sp>
        <p:nvSpPr>
          <p:cNvPr id="3" name="Slide Number Placeholder 2">
            <a:extLst>
              <a:ext uri="{FF2B5EF4-FFF2-40B4-BE49-F238E27FC236}">
                <a16:creationId xmlns:a16="http://schemas.microsoft.com/office/drawing/2014/main" id="{7E7DC4DC-E23C-5BCB-4729-4BE49031C065}"/>
              </a:ext>
            </a:extLst>
          </p:cNvPr>
          <p:cNvSpPr>
            <a:spLocks noGrp="1"/>
          </p:cNvSpPr>
          <p:nvPr>
            <p:ph type="sldNum" sz="quarter" idx="11"/>
          </p:nvPr>
        </p:nvSpPr>
        <p:spPr/>
        <p:txBody>
          <a:bodyPr/>
          <a:lstStyle/>
          <a:p>
            <a:fld id="{3CB85E5D-8611-4DC1-B375-AD1E4C05477C}" type="slidenum">
              <a:rPr lang="nl-NL" smtClean="0"/>
              <a:pPr/>
              <a:t>15</a:t>
            </a:fld>
            <a:endParaRPr lang="nl-NL" dirty="0"/>
          </a:p>
        </p:txBody>
      </p:sp>
    </p:spTree>
    <p:extLst>
      <p:ext uri="{BB962C8B-B14F-4D97-AF65-F5344CB8AC3E}">
        <p14:creationId xmlns:p14="http://schemas.microsoft.com/office/powerpoint/2010/main" val="685007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217BA-ED15-21F8-5C0E-4AECE72C37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1617C3-0B7B-4657-DBBE-A7E41E32B6F9}"/>
              </a:ext>
            </a:extLst>
          </p:cNvPr>
          <p:cNvSpPr>
            <a:spLocks noGrp="1"/>
          </p:cNvSpPr>
          <p:nvPr>
            <p:ph type="ctrTitle"/>
          </p:nvPr>
        </p:nvSpPr>
        <p:spPr>
          <a:xfrm>
            <a:off x="1259508" y="864205"/>
            <a:ext cx="9893596" cy="2688620"/>
          </a:xfrm>
        </p:spPr>
        <p:txBody>
          <a:bodyPr/>
          <a:lstStyle/>
          <a:p>
            <a:r>
              <a:rPr lang="en-US" dirty="0"/>
              <a:t>Wrap-up of the bootcamp</a:t>
            </a:r>
          </a:p>
        </p:txBody>
      </p:sp>
      <p:sp>
        <p:nvSpPr>
          <p:cNvPr id="3" name="Slide Number Placeholder 2">
            <a:extLst>
              <a:ext uri="{FF2B5EF4-FFF2-40B4-BE49-F238E27FC236}">
                <a16:creationId xmlns:a16="http://schemas.microsoft.com/office/drawing/2014/main" id="{E33A6411-654D-4179-B26B-62B5CDE10691}"/>
              </a:ext>
            </a:extLst>
          </p:cNvPr>
          <p:cNvSpPr>
            <a:spLocks noGrp="1"/>
          </p:cNvSpPr>
          <p:nvPr>
            <p:ph type="sldNum" sz="quarter" idx="11"/>
          </p:nvPr>
        </p:nvSpPr>
        <p:spPr/>
        <p:txBody>
          <a:bodyPr/>
          <a:lstStyle/>
          <a:p>
            <a:fld id="{3CB85E5D-8611-4DC1-B375-AD1E4C05477C}" type="slidenum">
              <a:rPr lang="nl-NL" smtClean="0"/>
              <a:pPr/>
              <a:t>16</a:t>
            </a:fld>
            <a:endParaRPr lang="nl-NL" dirty="0"/>
          </a:p>
        </p:txBody>
      </p:sp>
    </p:spTree>
    <p:extLst>
      <p:ext uri="{BB962C8B-B14F-4D97-AF65-F5344CB8AC3E}">
        <p14:creationId xmlns:p14="http://schemas.microsoft.com/office/powerpoint/2010/main" val="3241411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B9E47C-BAF6-A17D-FA7E-913518B710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A405D3-0218-D64C-64B6-762AF77BC58F}"/>
              </a:ext>
            </a:extLst>
          </p:cNvPr>
          <p:cNvSpPr>
            <a:spLocks noGrp="1"/>
          </p:cNvSpPr>
          <p:nvPr>
            <p:ph type="title"/>
          </p:nvPr>
        </p:nvSpPr>
        <p:spPr/>
        <p:txBody>
          <a:bodyPr/>
          <a:lstStyle/>
          <a:p>
            <a:r>
              <a:rPr lang="nl-NL" dirty="0" err="1"/>
              <a:t>This</a:t>
            </a:r>
            <a:r>
              <a:rPr lang="nl-NL" dirty="0"/>
              <a:t> </a:t>
            </a:r>
            <a:r>
              <a:rPr lang="nl-NL" dirty="0" err="1"/>
              <a:t>will</a:t>
            </a:r>
            <a:r>
              <a:rPr lang="nl-NL" dirty="0"/>
              <a:t> </a:t>
            </a:r>
            <a:r>
              <a:rPr lang="nl-NL" dirty="0" err="1"/>
              <a:t>be</a:t>
            </a:r>
            <a:r>
              <a:rPr lang="nl-NL" dirty="0"/>
              <a:t> a team effort (Guild) - </a:t>
            </a:r>
            <a:r>
              <a:rPr lang="nl-NL" dirty="0" err="1"/>
              <a:t>which</a:t>
            </a:r>
            <a:r>
              <a:rPr lang="nl-NL" dirty="0"/>
              <a:t> piece of </a:t>
            </a:r>
            <a:r>
              <a:rPr lang="nl-NL" dirty="0" err="1"/>
              <a:t>the</a:t>
            </a:r>
            <a:r>
              <a:rPr lang="nl-NL" dirty="0"/>
              <a:t> </a:t>
            </a:r>
            <a:r>
              <a:rPr lang="nl-NL" dirty="0" err="1"/>
              <a:t>puzzle</a:t>
            </a:r>
            <a:r>
              <a:rPr lang="nl-NL" dirty="0"/>
              <a:t> </a:t>
            </a:r>
            <a:br>
              <a:rPr lang="nl-NL" dirty="0"/>
            </a:br>
            <a:r>
              <a:rPr lang="nl-NL" dirty="0"/>
              <a:t>do </a:t>
            </a:r>
            <a:r>
              <a:rPr lang="nl-NL" dirty="0" err="1"/>
              <a:t>you</a:t>
            </a:r>
            <a:r>
              <a:rPr lang="nl-NL" dirty="0"/>
              <a:t> want </a:t>
            </a:r>
            <a:r>
              <a:rPr lang="nl-NL" dirty="0" err="1"/>
              <a:t>to</a:t>
            </a:r>
            <a:r>
              <a:rPr lang="nl-NL" dirty="0"/>
              <a:t> </a:t>
            </a:r>
            <a:r>
              <a:rPr lang="nl-NL" dirty="0" err="1"/>
              <a:t>bring</a:t>
            </a:r>
            <a:r>
              <a:rPr lang="nl-NL" dirty="0"/>
              <a:t> </a:t>
            </a:r>
            <a:r>
              <a:rPr lang="nl-NL" dirty="0" err="1"/>
              <a:t>to</a:t>
            </a:r>
            <a:r>
              <a:rPr lang="nl-NL" dirty="0"/>
              <a:t> </a:t>
            </a:r>
            <a:r>
              <a:rPr lang="nl-NL" dirty="0" err="1"/>
              <a:t>the</a:t>
            </a:r>
            <a:r>
              <a:rPr lang="nl-NL" dirty="0"/>
              <a:t> </a:t>
            </a:r>
            <a:r>
              <a:rPr lang="nl-NL" dirty="0" err="1"/>
              <a:t>table</a:t>
            </a:r>
            <a:r>
              <a:rPr lang="nl-NL" dirty="0"/>
              <a:t>?</a:t>
            </a:r>
            <a:endParaRPr lang="en-NL"/>
          </a:p>
        </p:txBody>
      </p:sp>
      <p:pic>
        <p:nvPicPr>
          <p:cNvPr id="5" name="Picture 4" descr="ING Stage Vlog - VSAE">
            <a:extLst>
              <a:ext uri="{FF2B5EF4-FFF2-40B4-BE49-F238E27FC236}">
                <a16:creationId xmlns:a16="http://schemas.microsoft.com/office/drawing/2014/main" id="{F5CA04AB-29CD-E7B5-9241-6474FB45A6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9903" y="5758205"/>
            <a:ext cx="1729147" cy="172914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8709150-EC67-9DA5-006B-8086EBC14E27}"/>
              </a:ext>
            </a:extLst>
          </p:cNvPr>
          <p:cNvPicPr>
            <a:picLocks noChangeAspect="1"/>
          </p:cNvPicPr>
          <p:nvPr/>
        </p:nvPicPr>
        <p:blipFill>
          <a:blip r:embed="rId4"/>
          <a:stretch>
            <a:fillRect/>
          </a:stretch>
        </p:blipFill>
        <p:spPr>
          <a:xfrm>
            <a:off x="828000" y="1714752"/>
            <a:ext cx="5497003" cy="3631568"/>
          </a:xfrm>
          <a:prstGeom prst="rect">
            <a:avLst/>
          </a:prstGeom>
        </p:spPr>
      </p:pic>
      <p:sp>
        <p:nvSpPr>
          <p:cNvPr id="4" name="Content Placeholder 2">
            <a:extLst>
              <a:ext uri="{FF2B5EF4-FFF2-40B4-BE49-F238E27FC236}">
                <a16:creationId xmlns:a16="http://schemas.microsoft.com/office/drawing/2014/main" id="{F3B552DF-114D-D72C-E68C-EE6FC83682A3}"/>
              </a:ext>
            </a:extLst>
          </p:cNvPr>
          <p:cNvSpPr>
            <a:spLocks noGrp="1"/>
          </p:cNvSpPr>
          <p:nvPr>
            <p:ph sz="quarter" idx="10"/>
          </p:nvPr>
        </p:nvSpPr>
        <p:spPr>
          <a:xfrm>
            <a:off x="7120291" y="2442950"/>
            <a:ext cx="2898066" cy="1236370"/>
          </a:xfrm>
        </p:spPr>
        <p:txBody>
          <a:bodyPr/>
          <a:lstStyle/>
          <a:p>
            <a:pPr marL="0" indent="0">
              <a:buNone/>
            </a:pPr>
            <a:r>
              <a:rPr lang="en-US" sz="2400" dirty="0"/>
              <a:t>What is your ticket into future projects, that will help you quickly build up a project portfolio?</a:t>
            </a:r>
          </a:p>
        </p:txBody>
      </p:sp>
    </p:spTree>
    <p:extLst>
      <p:ext uri="{BB962C8B-B14F-4D97-AF65-F5344CB8AC3E}">
        <p14:creationId xmlns:p14="http://schemas.microsoft.com/office/powerpoint/2010/main" val="24547913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B684F3-DCA4-DE6F-8BE3-C11211F575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63BE65-194C-FDF3-2CDF-9A305D0EC355}"/>
              </a:ext>
            </a:extLst>
          </p:cNvPr>
          <p:cNvSpPr>
            <a:spLocks noGrp="1"/>
          </p:cNvSpPr>
          <p:nvPr>
            <p:ph type="title"/>
          </p:nvPr>
        </p:nvSpPr>
        <p:spPr/>
        <p:txBody>
          <a:bodyPr/>
          <a:lstStyle/>
          <a:p>
            <a:r>
              <a:rPr lang="en-US" dirty="0"/>
              <a:t>This is only the beginning</a:t>
            </a:r>
          </a:p>
        </p:txBody>
      </p:sp>
      <p:pic>
        <p:nvPicPr>
          <p:cNvPr id="5" name="Picture 4" descr="ING Stage Vlog - VSAE">
            <a:extLst>
              <a:ext uri="{FF2B5EF4-FFF2-40B4-BE49-F238E27FC236}">
                <a16:creationId xmlns:a16="http://schemas.microsoft.com/office/drawing/2014/main" id="{46344E21-66C7-CD3D-9E2E-DDAAF049A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9903" y="5758205"/>
            <a:ext cx="1729147" cy="1729147"/>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4E15EA1C-E78C-FD15-4D3D-064A55C6AA19}"/>
              </a:ext>
            </a:extLst>
          </p:cNvPr>
          <p:cNvSpPr>
            <a:spLocks noGrp="1"/>
          </p:cNvSpPr>
          <p:nvPr>
            <p:ph sz="quarter" idx="10"/>
          </p:nvPr>
        </p:nvSpPr>
        <p:spPr>
          <a:xfrm>
            <a:off x="828673" y="1479550"/>
            <a:ext cx="6199923" cy="2569935"/>
          </a:xfrm>
        </p:spPr>
        <p:txBody>
          <a:bodyPr/>
          <a:lstStyle/>
          <a:p>
            <a:pPr marL="0" indent="0">
              <a:buNone/>
            </a:pPr>
            <a:r>
              <a:rPr lang="en-US" dirty="0"/>
              <a:t>This is all about building up experience and continuous learning </a:t>
            </a:r>
          </a:p>
          <a:p>
            <a:pPr marL="0" indent="0">
              <a:buNone/>
            </a:pPr>
            <a:r>
              <a:rPr lang="en-US" dirty="0"/>
              <a:t>(which won’t hurt your career)</a:t>
            </a:r>
          </a:p>
          <a:p>
            <a:pPr>
              <a:buFontTx/>
              <a:buChar char="-"/>
            </a:pPr>
            <a:r>
              <a:rPr lang="en-US" dirty="0"/>
              <a:t>Don’t ever hesitate to reach out </a:t>
            </a:r>
          </a:p>
          <a:p>
            <a:pPr>
              <a:buFontTx/>
              <a:buChar char="-"/>
            </a:pPr>
            <a:r>
              <a:rPr lang="en-US" dirty="0"/>
              <a:t>Refer to the online learning platform if needed</a:t>
            </a:r>
          </a:p>
          <a:p>
            <a:pPr>
              <a:buFontTx/>
              <a:buChar char="-"/>
            </a:pPr>
            <a:r>
              <a:rPr lang="en-US" dirty="0"/>
              <a:t>Stay up to date:</a:t>
            </a:r>
          </a:p>
          <a:p>
            <a:pPr lvl="1">
              <a:buFontTx/>
              <a:buChar char="-"/>
            </a:pPr>
            <a:r>
              <a:rPr lang="en-US" dirty="0">
                <a:hlinkClick r:id="rId4"/>
              </a:rPr>
              <a:t>https://www.youtube.com/@matthew_berman</a:t>
            </a:r>
            <a:endParaRPr lang="en-US" dirty="0"/>
          </a:p>
          <a:p>
            <a:pPr lvl="1">
              <a:buFontTx/>
              <a:buChar char="-"/>
            </a:pPr>
            <a:r>
              <a:rPr lang="en-US" dirty="0">
                <a:hlinkClick r:id="rId5"/>
              </a:rPr>
              <a:t>https://www.youtube.com/@WesRoth</a:t>
            </a:r>
            <a:endParaRPr lang="en-US" dirty="0"/>
          </a:p>
          <a:p>
            <a:pPr lvl="1">
              <a:buFontTx/>
              <a:buChar char="-"/>
            </a:pPr>
            <a:endParaRPr lang="en-US" dirty="0"/>
          </a:p>
          <a:p>
            <a:pPr>
              <a:buFontTx/>
              <a:buChar char="-"/>
            </a:pPr>
            <a:r>
              <a:rPr lang="en-US" dirty="0"/>
              <a:t>But, most importantly, do it together within the Guild!</a:t>
            </a:r>
          </a:p>
          <a:p>
            <a:pPr>
              <a:buFontTx/>
              <a:buChar char="-"/>
            </a:pPr>
            <a:r>
              <a:rPr lang="en-US" dirty="0"/>
              <a:t>E.g. by sharing your learnings, projects,, offering your expertise, etc.</a:t>
            </a:r>
          </a:p>
          <a:p>
            <a:pPr>
              <a:buFontTx/>
              <a:buChar char="-"/>
            </a:pPr>
            <a:endParaRPr lang="en-US" dirty="0"/>
          </a:p>
          <a:p>
            <a:pPr marL="0" indent="0">
              <a:buNone/>
            </a:pPr>
            <a:endParaRPr lang="en-US" dirty="0"/>
          </a:p>
        </p:txBody>
      </p:sp>
      <p:pic>
        <p:nvPicPr>
          <p:cNvPr id="3" name="Picture 2">
            <a:extLst>
              <a:ext uri="{FF2B5EF4-FFF2-40B4-BE49-F238E27FC236}">
                <a16:creationId xmlns:a16="http://schemas.microsoft.com/office/drawing/2014/main" id="{83A08C9C-A88D-4C4B-3CD2-8BC812C4FBA9}"/>
              </a:ext>
            </a:extLst>
          </p:cNvPr>
          <p:cNvPicPr>
            <a:picLocks noChangeAspect="1"/>
          </p:cNvPicPr>
          <p:nvPr/>
        </p:nvPicPr>
        <p:blipFill>
          <a:blip r:embed="rId6"/>
          <a:stretch>
            <a:fillRect/>
          </a:stretch>
        </p:blipFill>
        <p:spPr>
          <a:xfrm>
            <a:off x="7227820" y="1096565"/>
            <a:ext cx="3215207" cy="4804118"/>
          </a:xfrm>
          <a:prstGeom prst="rect">
            <a:avLst/>
          </a:prstGeom>
        </p:spPr>
      </p:pic>
      <p:sp>
        <p:nvSpPr>
          <p:cNvPr id="4" name="TextBox 3">
            <a:extLst>
              <a:ext uri="{FF2B5EF4-FFF2-40B4-BE49-F238E27FC236}">
                <a16:creationId xmlns:a16="http://schemas.microsoft.com/office/drawing/2014/main" id="{FFCE9DD0-CD17-9B57-B63F-B5901F3BAEE6}"/>
              </a:ext>
            </a:extLst>
          </p:cNvPr>
          <p:cNvSpPr txBox="1"/>
          <p:nvPr/>
        </p:nvSpPr>
        <p:spPr>
          <a:xfrm>
            <a:off x="1042935" y="5900683"/>
            <a:ext cx="5221388" cy="461665"/>
          </a:xfrm>
          <a:prstGeom prst="rect">
            <a:avLst/>
          </a:prstGeom>
          <a:noFill/>
          <a:ln w="12700">
            <a:solidFill>
              <a:schemeClr val="accent1">
                <a:shade val="15000"/>
              </a:schemeClr>
            </a:solidFill>
          </a:ln>
        </p:spPr>
        <p:txBody>
          <a:bodyPr wrap="square" rtlCol="0">
            <a:spAutoFit/>
          </a:bodyPr>
          <a:lstStyle/>
          <a:p>
            <a:r>
              <a:rPr lang="en-US" sz="2400" dirty="0">
                <a:solidFill>
                  <a:srgbClr val="2B2541"/>
                </a:solidFill>
              </a:rPr>
              <a:t>Biggest take-away of the training?</a:t>
            </a:r>
            <a:endParaRPr lang="en-US" sz="2400" u="sng" dirty="0">
              <a:solidFill>
                <a:srgbClr val="2B2541"/>
              </a:solidFill>
            </a:endParaRPr>
          </a:p>
        </p:txBody>
      </p:sp>
    </p:spTree>
    <p:extLst>
      <p:ext uri="{BB962C8B-B14F-4D97-AF65-F5344CB8AC3E}">
        <p14:creationId xmlns:p14="http://schemas.microsoft.com/office/powerpoint/2010/main" val="2937966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1D3CC-9736-7A3D-F327-12ADEF02D78B}"/>
            </a:ext>
          </a:extLst>
        </p:cNvPr>
        <p:cNvGrpSpPr/>
        <p:nvPr/>
      </p:nvGrpSpPr>
      <p:grpSpPr>
        <a:xfrm>
          <a:off x="0" y="0"/>
          <a:ext cx="0" cy="0"/>
          <a:chOff x="0" y="0"/>
          <a:chExt cx="0" cy="0"/>
        </a:xfrm>
      </p:grpSpPr>
      <p:pic>
        <p:nvPicPr>
          <p:cNvPr id="5" name="Picture 4" descr="ING Stage Vlog - VSAE">
            <a:extLst>
              <a:ext uri="{FF2B5EF4-FFF2-40B4-BE49-F238E27FC236}">
                <a16:creationId xmlns:a16="http://schemas.microsoft.com/office/drawing/2014/main" id="{245CA263-235B-8E3C-003B-46D9F060A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9903" y="5758205"/>
            <a:ext cx="1729147" cy="172914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3D0E1A6-0841-E376-E413-C57B26E04ACA}"/>
              </a:ext>
            </a:extLst>
          </p:cNvPr>
          <p:cNvPicPr>
            <a:picLocks noChangeAspect="1"/>
          </p:cNvPicPr>
          <p:nvPr/>
        </p:nvPicPr>
        <p:blipFill>
          <a:blip r:embed="rId4"/>
          <a:stretch>
            <a:fillRect/>
          </a:stretch>
        </p:blipFill>
        <p:spPr>
          <a:xfrm>
            <a:off x="3220872" y="728262"/>
            <a:ext cx="5292016" cy="5281740"/>
          </a:xfrm>
          <a:prstGeom prst="rect">
            <a:avLst/>
          </a:prstGeom>
        </p:spPr>
      </p:pic>
    </p:spTree>
    <p:extLst>
      <p:ext uri="{BB962C8B-B14F-4D97-AF65-F5344CB8AC3E}">
        <p14:creationId xmlns:p14="http://schemas.microsoft.com/office/powerpoint/2010/main" val="1749923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868A4E-D4E2-7D89-618F-B57092B221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3F70B9-480E-DACD-3B65-028524A87027}"/>
              </a:ext>
            </a:extLst>
          </p:cNvPr>
          <p:cNvSpPr>
            <a:spLocks noGrp="1"/>
          </p:cNvSpPr>
          <p:nvPr>
            <p:ph type="title"/>
          </p:nvPr>
        </p:nvSpPr>
        <p:spPr/>
        <p:txBody>
          <a:bodyPr/>
          <a:lstStyle/>
          <a:p>
            <a:r>
              <a:rPr lang="nl-NL" dirty="0"/>
              <a:t>Agenda</a:t>
            </a:r>
            <a:endParaRPr lang="en-NL"/>
          </a:p>
        </p:txBody>
      </p:sp>
      <p:sp>
        <p:nvSpPr>
          <p:cNvPr id="3" name="Content Placeholder 2">
            <a:extLst>
              <a:ext uri="{FF2B5EF4-FFF2-40B4-BE49-F238E27FC236}">
                <a16:creationId xmlns:a16="http://schemas.microsoft.com/office/drawing/2014/main" id="{AF4FD70A-B700-8793-2B15-7A9032C8ABB5}"/>
              </a:ext>
            </a:extLst>
          </p:cNvPr>
          <p:cNvSpPr>
            <a:spLocks noGrp="1"/>
          </p:cNvSpPr>
          <p:nvPr>
            <p:ph sz="quarter" idx="10"/>
          </p:nvPr>
        </p:nvSpPr>
        <p:spPr>
          <a:xfrm>
            <a:off x="828675" y="1479550"/>
            <a:ext cx="5999545" cy="4837113"/>
          </a:xfrm>
        </p:spPr>
        <p:txBody>
          <a:bodyPr/>
          <a:lstStyle/>
          <a:p>
            <a:pPr marL="0" indent="0">
              <a:buNone/>
            </a:pPr>
            <a:r>
              <a:rPr lang="en-US" dirty="0"/>
              <a:t>Topics for today:</a:t>
            </a:r>
          </a:p>
          <a:p>
            <a:pPr>
              <a:buFontTx/>
              <a:buChar char="-"/>
            </a:pPr>
            <a:r>
              <a:rPr lang="en-US" dirty="0">
                <a:solidFill>
                  <a:schemeClr val="bg1">
                    <a:lumMod val="85000"/>
                  </a:schemeClr>
                </a:solidFill>
              </a:rPr>
              <a:t>Mitigation Strategies</a:t>
            </a:r>
          </a:p>
          <a:p>
            <a:pPr>
              <a:buFontTx/>
              <a:buChar char="-"/>
            </a:pPr>
            <a:endParaRPr lang="en-US" sz="600" dirty="0"/>
          </a:p>
          <a:p>
            <a:pPr>
              <a:buFontTx/>
              <a:buChar char="-"/>
            </a:pPr>
            <a:r>
              <a:rPr lang="en-US" dirty="0">
                <a:solidFill>
                  <a:schemeClr val="bg1">
                    <a:lumMod val="85000"/>
                  </a:schemeClr>
                </a:solidFill>
              </a:rPr>
              <a:t>Controlling and Improving</a:t>
            </a:r>
          </a:p>
          <a:p>
            <a:pPr>
              <a:buFontTx/>
              <a:buChar char="-"/>
            </a:pPr>
            <a:endParaRPr lang="en-US" sz="600" dirty="0">
              <a:solidFill>
                <a:schemeClr val="bg1">
                  <a:lumMod val="85000"/>
                </a:schemeClr>
              </a:solidFill>
            </a:endParaRPr>
          </a:p>
          <a:p>
            <a:pPr>
              <a:buFontTx/>
              <a:buChar char="-"/>
            </a:pPr>
            <a:r>
              <a:rPr lang="en-US" dirty="0"/>
              <a:t>Scalability</a:t>
            </a:r>
          </a:p>
          <a:p>
            <a:pPr>
              <a:buFontTx/>
              <a:buChar char="-"/>
            </a:pPr>
            <a:endParaRPr lang="en-US" sz="600" dirty="0">
              <a:solidFill>
                <a:schemeClr val="bg1">
                  <a:lumMod val="85000"/>
                </a:schemeClr>
              </a:solidFill>
            </a:endParaRPr>
          </a:p>
          <a:p>
            <a:pPr>
              <a:buFontTx/>
              <a:buChar char="-"/>
            </a:pPr>
            <a:r>
              <a:rPr lang="en-US" dirty="0">
                <a:solidFill>
                  <a:schemeClr val="bg1">
                    <a:lumMod val="85000"/>
                  </a:schemeClr>
                </a:solidFill>
              </a:rPr>
              <a:t>Case Study</a:t>
            </a:r>
          </a:p>
          <a:p>
            <a:pPr>
              <a:buFontTx/>
              <a:buChar char="-"/>
            </a:pPr>
            <a:endParaRPr lang="en-US" sz="600" dirty="0">
              <a:solidFill>
                <a:schemeClr val="bg1">
                  <a:lumMod val="85000"/>
                </a:schemeClr>
              </a:solidFill>
            </a:endParaRPr>
          </a:p>
          <a:p>
            <a:pPr>
              <a:buFontTx/>
              <a:buChar char="-"/>
            </a:pPr>
            <a:r>
              <a:rPr lang="en-US" dirty="0">
                <a:solidFill>
                  <a:schemeClr val="bg1">
                    <a:lumMod val="85000"/>
                  </a:schemeClr>
                </a:solidFill>
              </a:rPr>
              <a:t>Closure</a:t>
            </a:r>
          </a:p>
          <a:p>
            <a:pPr>
              <a:buFontTx/>
              <a:buChar char="-"/>
            </a:pPr>
            <a:endParaRPr lang="en-US" dirty="0"/>
          </a:p>
          <a:p>
            <a:pPr>
              <a:buFontTx/>
              <a:buChar char="-"/>
            </a:pPr>
            <a:endParaRPr lang="en-US" sz="600" dirty="0"/>
          </a:p>
          <a:p>
            <a:pPr lvl="1">
              <a:buFontTx/>
              <a:buChar char="-"/>
            </a:pPr>
            <a:endParaRPr lang="en-US" dirty="0"/>
          </a:p>
          <a:p>
            <a:pPr lvl="1">
              <a:buFontTx/>
              <a:buChar char="-"/>
            </a:pPr>
            <a:endParaRPr lang="en-US" dirty="0"/>
          </a:p>
          <a:p>
            <a:pPr lvl="1">
              <a:buFontTx/>
              <a:buChar char="-"/>
            </a:pPr>
            <a:endParaRPr lang="en-US" dirty="0"/>
          </a:p>
          <a:p>
            <a:pPr marL="0" indent="0">
              <a:buNone/>
            </a:pPr>
            <a:endParaRPr lang="en-US" i="1" dirty="0"/>
          </a:p>
          <a:p>
            <a:pPr marL="0" indent="0">
              <a:buNone/>
            </a:pPr>
            <a:endParaRPr lang="en-US" dirty="0"/>
          </a:p>
        </p:txBody>
      </p:sp>
      <p:pic>
        <p:nvPicPr>
          <p:cNvPr id="5" name="Picture 4" descr="ING Stage Vlog - VSAE">
            <a:extLst>
              <a:ext uri="{FF2B5EF4-FFF2-40B4-BE49-F238E27FC236}">
                <a16:creationId xmlns:a16="http://schemas.microsoft.com/office/drawing/2014/main" id="{83A3FCF3-1DEF-AA39-AC4B-E25656F29E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9903" y="5758205"/>
            <a:ext cx="1729147" cy="17291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1C00184-FC54-6509-5CF4-BE1D750CA2FE}"/>
              </a:ext>
            </a:extLst>
          </p:cNvPr>
          <p:cNvPicPr>
            <a:picLocks noChangeAspect="1"/>
          </p:cNvPicPr>
          <p:nvPr/>
        </p:nvPicPr>
        <p:blipFill>
          <a:blip r:embed="rId4"/>
          <a:stretch>
            <a:fillRect/>
          </a:stretch>
        </p:blipFill>
        <p:spPr>
          <a:xfrm>
            <a:off x="7273741" y="513768"/>
            <a:ext cx="4535780" cy="914243"/>
          </a:xfrm>
          <a:prstGeom prst="rect">
            <a:avLst/>
          </a:prstGeom>
        </p:spPr>
      </p:pic>
      <p:pic>
        <p:nvPicPr>
          <p:cNvPr id="9" name="Picture 8">
            <a:extLst>
              <a:ext uri="{FF2B5EF4-FFF2-40B4-BE49-F238E27FC236}">
                <a16:creationId xmlns:a16="http://schemas.microsoft.com/office/drawing/2014/main" id="{1D7BCC1B-3A71-454A-8957-78F054F683C1}"/>
              </a:ext>
            </a:extLst>
          </p:cNvPr>
          <p:cNvPicPr>
            <a:picLocks noChangeAspect="1"/>
          </p:cNvPicPr>
          <p:nvPr/>
        </p:nvPicPr>
        <p:blipFill>
          <a:blip r:embed="rId5"/>
          <a:stretch>
            <a:fillRect/>
          </a:stretch>
        </p:blipFill>
        <p:spPr>
          <a:xfrm>
            <a:off x="7311686" y="1428011"/>
            <a:ext cx="4459890" cy="4796485"/>
          </a:xfrm>
          <a:prstGeom prst="rect">
            <a:avLst/>
          </a:prstGeom>
        </p:spPr>
      </p:pic>
    </p:spTree>
    <p:extLst>
      <p:ext uri="{BB962C8B-B14F-4D97-AF65-F5344CB8AC3E}">
        <p14:creationId xmlns:p14="http://schemas.microsoft.com/office/powerpoint/2010/main" val="1329690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EB373-CABA-6C56-DDE0-AA6F5A0A1927}"/>
            </a:ext>
          </a:extLst>
        </p:cNvPr>
        <p:cNvGrpSpPr/>
        <p:nvPr/>
      </p:nvGrpSpPr>
      <p:grpSpPr>
        <a:xfrm>
          <a:off x="0" y="0"/>
          <a:ext cx="0" cy="0"/>
          <a:chOff x="0" y="0"/>
          <a:chExt cx="0" cy="0"/>
        </a:xfrm>
      </p:grpSpPr>
      <p:sp>
        <p:nvSpPr>
          <p:cNvPr id="7" name="Ondertitel 6">
            <a:extLst>
              <a:ext uri="{FF2B5EF4-FFF2-40B4-BE49-F238E27FC236}">
                <a16:creationId xmlns:a16="http://schemas.microsoft.com/office/drawing/2014/main" id="{9005F841-981E-26B2-0E0B-135D182448DD}"/>
              </a:ext>
            </a:extLst>
          </p:cNvPr>
          <p:cNvSpPr>
            <a:spLocks noGrp="1"/>
          </p:cNvSpPr>
          <p:nvPr>
            <p:ph type="subTitle" idx="1"/>
          </p:nvPr>
        </p:nvSpPr>
        <p:spPr/>
        <p:txBody>
          <a:bodyPr/>
          <a:lstStyle/>
          <a:p>
            <a:r>
              <a:rPr lang="nl-NL" dirty="0" err="1"/>
              <a:t>Ways</a:t>
            </a:r>
            <a:r>
              <a:rPr lang="nl-NL" dirty="0"/>
              <a:t> </a:t>
            </a:r>
            <a:r>
              <a:rPr lang="nl-NL" dirty="0" err="1"/>
              <a:t>to</a:t>
            </a:r>
            <a:r>
              <a:rPr lang="nl-NL" dirty="0"/>
              <a:t> </a:t>
            </a:r>
            <a:r>
              <a:rPr lang="nl-NL" dirty="0" err="1"/>
              <a:t>mitigate</a:t>
            </a:r>
            <a:r>
              <a:rPr lang="nl-NL" dirty="0"/>
              <a:t> risk</a:t>
            </a:r>
          </a:p>
          <a:p>
            <a:pPr marL="4763" lvl="2" algn="l"/>
            <a:r>
              <a:rPr lang="nl-NL" dirty="0">
                <a:solidFill>
                  <a:schemeClr val="bg1"/>
                </a:solidFill>
              </a:rPr>
              <a:t>Joran Lokkerbol | </a:t>
            </a:r>
            <a:r>
              <a:rPr lang="nl-NL" dirty="0" err="1">
                <a:solidFill>
                  <a:schemeClr val="bg1"/>
                </a:solidFill>
              </a:rPr>
              <a:t>January</a:t>
            </a:r>
            <a:r>
              <a:rPr lang="nl-NL" dirty="0">
                <a:solidFill>
                  <a:schemeClr val="bg1"/>
                </a:solidFill>
              </a:rPr>
              <a:t> 15, 2026</a:t>
            </a:r>
          </a:p>
        </p:txBody>
      </p:sp>
      <p:sp>
        <p:nvSpPr>
          <p:cNvPr id="4" name="Titel 3">
            <a:extLst>
              <a:ext uri="{FF2B5EF4-FFF2-40B4-BE49-F238E27FC236}">
                <a16:creationId xmlns:a16="http://schemas.microsoft.com/office/drawing/2014/main" id="{95D103BF-915C-93BA-BEE2-364D86D673AA}"/>
              </a:ext>
            </a:extLst>
          </p:cNvPr>
          <p:cNvSpPr>
            <a:spLocks noGrp="1"/>
          </p:cNvSpPr>
          <p:nvPr>
            <p:ph type="ctrTitle"/>
          </p:nvPr>
        </p:nvSpPr>
        <p:spPr/>
        <p:txBody>
          <a:bodyPr/>
          <a:lstStyle/>
          <a:p>
            <a:r>
              <a:rPr lang="en-US" dirty="0"/>
              <a:t>Bootcamp - AI Literacy Risk Champions Program</a:t>
            </a:r>
            <a:endParaRPr lang="nl-NL" dirty="0"/>
          </a:p>
        </p:txBody>
      </p:sp>
    </p:spTree>
    <p:extLst>
      <p:ext uri="{BB962C8B-B14F-4D97-AF65-F5344CB8AC3E}">
        <p14:creationId xmlns:p14="http://schemas.microsoft.com/office/powerpoint/2010/main" val="39136919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5F75D-03D8-EBA1-0594-EA67496616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2B3293-88BC-2FDE-DA37-D69A284D05E2}"/>
              </a:ext>
            </a:extLst>
          </p:cNvPr>
          <p:cNvSpPr>
            <a:spLocks noGrp="1"/>
          </p:cNvSpPr>
          <p:nvPr>
            <p:ph type="title"/>
          </p:nvPr>
        </p:nvSpPr>
        <p:spPr/>
        <p:txBody>
          <a:bodyPr/>
          <a:lstStyle/>
          <a:p>
            <a:r>
              <a:rPr lang="en-US" dirty="0"/>
              <a:t>‘Data Quality’ - timeliness</a:t>
            </a:r>
          </a:p>
        </p:txBody>
      </p:sp>
      <p:sp>
        <p:nvSpPr>
          <p:cNvPr id="3" name="Content Placeholder 2">
            <a:extLst>
              <a:ext uri="{FF2B5EF4-FFF2-40B4-BE49-F238E27FC236}">
                <a16:creationId xmlns:a16="http://schemas.microsoft.com/office/drawing/2014/main" id="{66964F31-1C41-308D-1DD8-F7B02A190C0F}"/>
              </a:ext>
            </a:extLst>
          </p:cNvPr>
          <p:cNvSpPr>
            <a:spLocks noGrp="1"/>
          </p:cNvSpPr>
          <p:nvPr>
            <p:ph sz="quarter" idx="10"/>
          </p:nvPr>
        </p:nvSpPr>
        <p:spPr>
          <a:xfrm>
            <a:off x="828675" y="1479550"/>
            <a:ext cx="5086350" cy="2735263"/>
          </a:xfrm>
        </p:spPr>
        <p:txBody>
          <a:bodyPr/>
          <a:lstStyle/>
          <a:p>
            <a:pPr marL="0" indent="0">
              <a:buNone/>
            </a:pPr>
            <a:r>
              <a:rPr lang="en-US" dirty="0"/>
              <a:t>The closer the data to the consumer, the more important it is for the data to reflect the </a:t>
            </a:r>
            <a:r>
              <a:rPr lang="en-US" b="1" dirty="0"/>
              <a:t>current state of the system</a:t>
            </a:r>
            <a:r>
              <a:rPr lang="en-US" dirty="0"/>
              <a:t>:</a:t>
            </a:r>
          </a:p>
          <a:p>
            <a:pPr>
              <a:buFontTx/>
              <a:buChar char="-"/>
            </a:pPr>
            <a:r>
              <a:rPr lang="en-US" dirty="0"/>
              <a:t>Real-time responses </a:t>
            </a:r>
          </a:p>
          <a:p>
            <a:pPr>
              <a:buFontTx/>
              <a:buChar char="-"/>
            </a:pPr>
            <a:r>
              <a:rPr lang="en-US" dirty="0"/>
              <a:t>Customer-facing</a:t>
            </a:r>
          </a:p>
        </p:txBody>
      </p:sp>
      <p:pic>
        <p:nvPicPr>
          <p:cNvPr id="5" name="Picture 4" descr="ING Stage Vlog - VSAE">
            <a:extLst>
              <a:ext uri="{FF2B5EF4-FFF2-40B4-BE49-F238E27FC236}">
                <a16:creationId xmlns:a16="http://schemas.microsoft.com/office/drawing/2014/main" id="{57BA251F-BB02-6221-22E9-EB26B03206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9903" y="5758205"/>
            <a:ext cx="1729147" cy="172914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9069D53-447A-DEAE-8411-398235CEEFB9}"/>
              </a:ext>
            </a:extLst>
          </p:cNvPr>
          <p:cNvPicPr>
            <a:picLocks noChangeAspect="1"/>
          </p:cNvPicPr>
          <p:nvPr/>
        </p:nvPicPr>
        <p:blipFill>
          <a:blip r:embed="rId4"/>
          <a:stretch>
            <a:fillRect/>
          </a:stretch>
        </p:blipFill>
        <p:spPr>
          <a:xfrm>
            <a:off x="838305" y="3441207"/>
            <a:ext cx="1672771" cy="1670778"/>
          </a:xfrm>
          <a:prstGeom prst="rect">
            <a:avLst/>
          </a:prstGeom>
        </p:spPr>
      </p:pic>
      <p:pic>
        <p:nvPicPr>
          <p:cNvPr id="10" name="Picture 9">
            <a:extLst>
              <a:ext uri="{FF2B5EF4-FFF2-40B4-BE49-F238E27FC236}">
                <a16:creationId xmlns:a16="http://schemas.microsoft.com/office/drawing/2014/main" id="{B11F643C-3C01-B197-44E5-B05F08CC068E}"/>
              </a:ext>
            </a:extLst>
          </p:cNvPr>
          <p:cNvPicPr>
            <a:picLocks noChangeAspect="1"/>
          </p:cNvPicPr>
          <p:nvPr/>
        </p:nvPicPr>
        <p:blipFill>
          <a:blip r:embed="rId5"/>
          <a:stretch>
            <a:fillRect/>
          </a:stretch>
        </p:blipFill>
        <p:spPr>
          <a:xfrm>
            <a:off x="3561819" y="3415361"/>
            <a:ext cx="1712023" cy="1702026"/>
          </a:xfrm>
          <a:prstGeom prst="rect">
            <a:avLst/>
          </a:prstGeom>
        </p:spPr>
      </p:pic>
      <p:cxnSp>
        <p:nvCxnSpPr>
          <p:cNvPr id="11" name="Straight Arrow Connector 10">
            <a:extLst>
              <a:ext uri="{FF2B5EF4-FFF2-40B4-BE49-F238E27FC236}">
                <a16:creationId xmlns:a16="http://schemas.microsoft.com/office/drawing/2014/main" id="{91142DC9-72F8-2D81-4504-E06E5BA3205B}"/>
              </a:ext>
            </a:extLst>
          </p:cNvPr>
          <p:cNvCxnSpPr>
            <a:cxnSpLocks/>
          </p:cNvCxnSpPr>
          <p:nvPr/>
        </p:nvCxnSpPr>
        <p:spPr>
          <a:xfrm flipH="1">
            <a:off x="2511077" y="4245511"/>
            <a:ext cx="105074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1300386-42AF-B612-2F19-F6C6D7349030}"/>
              </a:ext>
            </a:extLst>
          </p:cNvPr>
          <p:cNvCxnSpPr>
            <a:cxnSpLocks/>
          </p:cNvCxnSpPr>
          <p:nvPr/>
        </p:nvCxnSpPr>
        <p:spPr>
          <a:xfrm>
            <a:off x="2511077" y="4512206"/>
            <a:ext cx="105074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705A9B83-561A-7318-1DD6-D897240A458E}"/>
              </a:ext>
            </a:extLst>
          </p:cNvPr>
          <p:cNvSpPr txBox="1">
            <a:spLocks/>
          </p:cNvSpPr>
          <p:nvPr/>
        </p:nvSpPr>
        <p:spPr>
          <a:xfrm>
            <a:off x="6700837" y="1479550"/>
            <a:ext cx="5086350" cy="2735263"/>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buFont typeface="Wingdings" panose="05000000000000000000" pitchFamily="2" charset="2"/>
              <a:buNone/>
            </a:pPr>
            <a:r>
              <a:rPr lang="en-US" dirty="0"/>
              <a:t>A process must be established where the knowledge base is synced with the underlying documents</a:t>
            </a:r>
          </a:p>
        </p:txBody>
      </p:sp>
      <p:pic>
        <p:nvPicPr>
          <p:cNvPr id="20" name="Picture 19">
            <a:extLst>
              <a:ext uri="{FF2B5EF4-FFF2-40B4-BE49-F238E27FC236}">
                <a16:creationId xmlns:a16="http://schemas.microsoft.com/office/drawing/2014/main" id="{420307C4-9696-5BE2-4688-38524711B284}"/>
              </a:ext>
            </a:extLst>
          </p:cNvPr>
          <p:cNvPicPr>
            <a:picLocks noChangeAspect="1"/>
          </p:cNvPicPr>
          <p:nvPr/>
        </p:nvPicPr>
        <p:blipFill>
          <a:blip r:embed="rId4"/>
          <a:stretch>
            <a:fillRect/>
          </a:stretch>
        </p:blipFill>
        <p:spPr>
          <a:xfrm>
            <a:off x="7474122" y="3372694"/>
            <a:ext cx="1420354" cy="1418662"/>
          </a:xfrm>
          <a:prstGeom prst="rect">
            <a:avLst/>
          </a:prstGeom>
        </p:spPr>
      </p:pic>
      <p:pic>
        <p:nvPicPr>
          <p:cNvPr id="21" name="Picture 20">
            <a:extLst>
              <a:ext uri="{FF2B5EF4-FFF2-40B4-BE49-F238E27FC236}">
                <a16:creationId xmlns:a16="http://schemas.microsoft.com/office/drawing/2014/main" id="{889771E0-5DA8-2E2B-8C1C-8A015012FA57}"/>
              </a:ext>
            </a:extLst>
          </p:cNvPr>
          <p:cNvPicPr>
            <a:picLocks noChangeAspect="1"/>
          </p:cNvPicPr>
          <p:nvPr/>
        </p:nvPicPr>
        <p:blipFill>
          <a:blip r:embed="rId5"/>
          <a:stretch>
            <a:fillRect/>
          </a:stretch>
        </p:blipFill>
        <p:spPr>
          <a:xfrm>
            <a:off x="9755050" y="3346848"/>
            <a:ext cx="1426995" cy="1418662"/>
          </a:xfrm>
          <a:prstGeom prst="rect">
            <a:avLst/>
          </a:prstGeom>
        </p:spPr>
      </p:pic>
      <p:cxnSp>
        <p:nvCxnSpPr>
          <p:cNvPr id="22" name="Straight Arrow Connector 21">
            <a:extLst>
              <a:ext uri="{FF2B5EF4-FFF2-40B4-BE49-F238E27FC236}">
                <a16:creationId xmlns:a16="http://schemas.microsoft.com/office/drawing/2014/main" id="{706AE385-C42E-1C1E-DAD6-D79B8187E0D7}"/>
              </a:ext>
            </a:extLst>
          </p:cNvPr>
          <p:cNvCxnSpPr>
            <a:cxnSpLocks/>
          </p:cNvCxnSpPr>
          <p:nvPr/>
        </p:nvCxnSpPr>
        <p:spPr>
          <a:xfrm flipH="1">
            <a:off x="8894476" y="4176998"/>
            <a:ext cx="860574"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3913E2E-E7BF-0870-B328-E11362B493D7}"/>
              </a:ext>
            </a:extLst>
          </p:cNvPr>
          <p:cNvCxnSpPr>
            <a:cxnSpLocks/>
          </p:cNvCxnSpPr>
          <p:nvPr/>
        </p:nvCxnSpPr>
        <p:spPr>
          <a:xfrm>
            <a:off x="8894476" y="4443693"/>
            <a:ext cx="860574"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5A2EA765-0FA6-EEF7-8CEE-93C666D5D004}"/>
              </a:ext>
            </a:extLst>
          </p:cNvPr>
          <p:cNvPicPr>
            <a:picLocks noChangeAspect="1"/>
          </p:cNvPicPr>
          <p:nvPr/>
        </p:nvPicPr>
        <p:blipFill>
          <a:blip r:embed="rId6"/>
          <a:stretch>
            <a:fillRect/>
          </a:stretch>
        </p:blipFill>
        <p:spPr>
          <a:xfrm>
            <a:off x="6620061" y="4091104"/>
            <a:ext cx="1023200" cy="1003019"/>
          </a:xfrm>
          <a:prstGeom prst="rect">
            <a:avLst/>
          </a:prstGeom>
        </p:spPr>
      </p:pic>
    </p:spTree>
    <p:extLst>
      <p:ext uri="{BB962C8B-B14F-4D97-AF65-F5344CB8AC3E}">
        <p14:creationId xmlns:p14="http://schemas.microsoft.com/office/powerpoint/2010/main" val="2251173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5E36B-FAA5-F8A2-2236-F16686099A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579D65-4596-6294-B204-75AEB73AD706}"/>
              </a:ext>
            </a:extLst>
          </p:cNvPr>
          <p:cNvSpPr>
            <a:spLocks noGrp="1"/>
          </p:cNvSpPr>
          <p:nvPr>
            <p:ph type="title"/>
          </p:nvPr>
        </p:nvSpPr>
        <p:spPr/>
        <p:txBody>
          <a:bodyPr/>
          <a:lstStyle/>
          <a:p>
            <a:r>
              <a:rPr lang="en-US" dirty="0"/>
              <a:t>If you don’t, you get stuck in these tradeoffs</a:t>
            </a:r>
          </a:p>
        </p:txBody>
      </p:sp>
      <p:sp>
        <p:nvSpPr>
          <p:cNvPr id="3" name="Content Placeholder 2">
            <a:extLst>
              <a:ext uri="{FF2B5EF4-FFF2-40B4-BE49-F238E27FC236}">
                <a16:creationId xmlns:a16="http://schemas.microsoft.com/office/drawing/2014/main" id="{09ED0499-E16A-9D07-7F4A-8AC8BC6EEEAD}"/>
              </a:ext>
            </a:extLst>
          </p:cNvPr>
          <p:cNvSpPr>
            <a:spLocks noGrp="1"/>
          </p:cNvSpPr>
          <p:nvPr>
            <p:ph sz="quarter" idx="10"/>
          </p:nvPr>
        </p:nvSpPr>
        <p:spPr>
          <a:xfrm>
            <a:off x="828000" y="1322772"/>
            <a:ext cx="10658476" cy="1448948"/>
          </a:xfrm>
        </p:spPr>
        <p:txBody>
          <a:bodyPr/>
          <a:lstStyle/>
          <a:p>
            <a:pPr marL="0" marR="0"/>
            <a:r>
              <a:rPr lang="en-US" dirty="0"/>
              <a:t>Nevertheless, the improvement related to typical limitations is very often worth it</a:t>
            </a:r>
          </a:p>
          <a:p>
            <a:pPr marL="358775" lvl="1"/>
            <a:r>
              <a:rPr lang="en-US" dirty="0"/>
              <a:t>Hallucination – the model producing incorrect or misleading information</a:t>
            </a:r>
          </a:p>
          <a:p>
            <a:pPr marL="358775" lvl="1"/>
            <a:r>
              <a:rPr lang="en-US" dirty="0">
                <a:effectLst/>
              </a:rPr>
              <a:t>Specificness – the model lacking information about the company</a:t>
            </a:r>
          </a:p>
          <a:p>
            <a:pPr marL="358775" lvl="1"/>
            <a:r>
              <a:rPr lang="en-US" dirty="0"/>
              <a:t>Timeliness – the model not having access to the most up to date information</a:t>
            </a:r>
          </a:p>
          <a:p>
            <a:pPr marL="0"/>
            <a:endParaRPr lang="en-US" dirty="0">
              <a:effectLst/>
            </a:endParaRPr>
          </a:p>
          <a:p>
            <a:pPr marL="0"/>
            <a:endParaRPr lang="en-US" dirty="0">
              <a:effectLst/>
            </a:endParaRPr>
          </a:p>
        </p:txBody>
      </p:sp>
      <p:sp>
        <p:nvSpPr>
          <p:cNvPr id="4" name="TextBox 3">
            <a:extLst>
              <a:ext uri="{FF2B5EF4-FFF2-40B4-BE49-F238E27FC236}">
                <a16:creationId xmlns:a16="http://schemas.microsoft.com/office/drawing/2014/main" id="{10139E4D-E0E1-DBD7-1363-82F8B7027CE8}"/>
              </a:ext>
            </a:extLst>
          </p:cNvPr>
          <p:cNvSpPr txBox="1"/>
          <p:nvPr/>
        </p:nvSpPr>
        <p:spPr>
          <a:xfrm>
            <a:off x="5580521" y="2747687"/>
            <a:ext cx="675173" cy="369332"/>
          </a:xfrm>
          <a:prstGeom prst="rect">
            <a:avLst/>
          </a:prstGeom>
          <a:solidFill>
            <a:schemeClr val="bg2"/>
          </a:solidFill>
          <a:ln>
            <a:solidFill>
              <a:schemeClr val="accent1">
                <a:shade val="15000"/>
              </a:schemeClr>
            </a:solidFill>
          </a:ln>
        </p:spPr>
        <p:txBody>
          <a:bodyPr wrap="square" rtlCol="0">
            <a:spAutoFit/>
          </a:bodyPr>
          <a:lstStyle/>
          <a:p>
            <a:pPr algn="ctr"/>
            <a:r>
              <a:rPr lang="en-US" dirty="0"/>
              <a:t>FM</a:t>
            </a:r>
          </a:p>
        </p:txBody>
      </p:sp>
      <p:sp>
        <p:nvSpPr>
          <p:cNvPr id="6" name="TextBox 5">
            <a:extLst>
              <a:ext uri="{FF2B5EF4-FFF2-40B4-BE49-F238E27FC236}">
                <a16:creationId xmlns:a16="http://schemas.microsoft.com/office/drawing/2014/main" id="{B0133BCC-DEAC-9162-D202-F59BD99B7E9B}"/>
              </a:ext>
            </a:extLst>
          </p:cNvPr>
          <p:cNvSpPr txBox="1"/>
          <p:nvPr/>
        </p:nvSpPr>
        <p:spPr>
          <a:xfrm>
            <a:off x="992079" y="2747687"/>
            <a:ext cx="1000127" cy="369332"/>
          </a:xfrm>
          <a:prstGeom prst="rect">
            <a:avLst/>
          </a:prstGeom>
          <a:solidFill>
            <a:schemeClr val="bg2"/>
          </a:solidFill>
          <a:ln>
            <a:solidFill>
              <a:schemeClr val="accent1">
                <a:shade val="15000"/>
              </a:schemeClr>
            </a:solidFill>
          </a:ln>
        </p:spPr>
        <p:txBody>
          <a:bodyPr wrap="square" rtlCol="0">
            <a:spAutoFit/>
          </a:bodyPr>
          <a:lstStyle/>
          <a:p>
            <a:pPr algn="ctr"/>
            <a:r>
              <a:rPr lang="en-US" dirty="0"/>
              <a:t>Prompt</a:t>
            </a:r>
          </a:p>
        </p:txBody>
      </p:sp>
      <p:sp>
        <p:nvSpPr>
          <p:cNvPr id="7" name="TextBox 6">
            <a:extLst>
              <a:ext uri="{FF2B5EF4-FFF2-40B4-BE49-F238E27FC236}">
                <a16:creationId xmlns:a16="http://schemas.microsoft.com/office/drawing/2014/main" id="{6EECF317-4BFC-D0ED-5DF1-44023AB1FEB3}"/>
              </a:ext>
            </a:extLst>
          </p:cNvPr>
          <p:cNvSpPr txBox="1"/>
          <p:nvPr/>
        </p:nvSpPr>
        <p:spPr>
          <a:xfrm>
            <a:off x="9620277" y="2747687"/>
            <a:ext cx="1000127" cy="369332"/>
          </a:xfrm>
          <a:prstGeom prst="rect">
            <a:avLst/>
          </a:prstGeom>
          <a:solidFill>
            <a:schemeClr val="bg2"/>
          </a:solidFill>
          <a:ln>
            <a:solidFill>
              <a:schemeClr val="accent1">
                <a:shade val="15000"/>
              </a:schemeClr>
            </a:solidFill>
          </a:ln>
        </p:spPr>
        <p:txBody>
          <a:bodyPr wrap="square" rtlCol="0">
            <a:spAutoFit/>
          </a:bodyPr>
          <a:lstStyle/>
          <a:p>
            <a:pPr algn="ctr"/>
            <a:r>
              <a:rPr lang="en-US" dirty="0"/>
              <a:t>Output</a:t>
            </a:r>
          </a:p>
        </p:txBody>
      </p:sp>
      <p:sp>
        <p:nvSpPr>
          <p:cNvPr id="8" name="Rectangle 7">
            <a:extLst>
              <a:ext uri="{FF2B5EF4-FFF2-40B4-BE49-F238E27FC236}">
                <a16:creationId xmlns:a16="http://schemas.microsoft.com/office/drawing/2014/main" id="{A3147DEC-8F19-8C41-6282-E838EA2200BE}"/>
              </a:ext>
            </a:extLst>
          </p:cNvPr>
          <p:cNvSpPr/>
          <p:nvPr/>
        </p:nvSpPr>
        <p:spPr>
          <a:xfrm>
            <a:off x="828000" y="2605607"/>
            <a:ext cx="9864080" cy="67710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EE20E25F-B0BD-92D5-C37C-177FC5DE29BC}"/>
              </a:ext>
            </a:extLst>
          </p:cNvPr>
          <p:cNvCxnSpPr>
            <a:cxnSpLocks/>
            <a:stCxn id="6" idx="3"/>
            <a:endCxn id="4" idx="1"/>
          </p:cNvCxnSpPr>
          <p:nvPr/>
        </p:nvCxnSpPr>
        <p:spPr>
          <a:xfrm>
            <a:off x="1992206" y="2932353"/>
            <a:ext cx="35883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156DFA0-CA5B-AD17-D88B-C9ADBD570A20}"/>
              </a:ext>
            </a:extLst>
          </p:cNvPr>
          <p:cNvCxnSpPr>
            <a:cxnSpLocks/>
            <a:stCxn id="4" idx="3"/>
            <a:endCxn id="7" idx="1"/>
          </p:cNvCxnSpPr>
          <p:nvPr/>
        </p:nvCxnSpPr>
        <p:spPr>
          <a:xfrm>
            <a:off x="6255694" y="2932353"/>
            <a:ext cx="33645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F532812-779B-5132-6D47-798487C4CE52}"/>
              </a:ext>
            </a:extLst>
          </p:cNvPr>
          <p:cNvCxnSpPr>
            <a:cxnSpLocks/>
          </p:cNvCxnSpPr>
          <p:nvPr/>
        </p:nvCxnSpPr>
        <p:spPr>
          <a:xfrm>
            <a:off x="4057618" y="2957321"/>
            <a:ext cx="0" cy="1122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E6C622C-0E54-FB95-CC8D-02FD6A6C1947}"/>
              </a:ext>
            </a:extLst>
          </p:cNvPr>
          <p:cNvCxnSpPr>
            <a:cxnSpLocks/>
          </p:cNvCxnSpPr>
          <p:nvPr/>
        </p:nvCxnSpPr>
        <p:spPr>
          <a:xfrm flipV="1">
            <a:off x="4231151" y="2957321"/>
            <a:ext cx="0" cy="1122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AC1431A-AAD5-6857-46B5-99B744941993}"/>
              </a:ext>
            </a:extLst>
          </p:cNvPr>
          <p:cNvPicPr>
            <a:picLocks noChangeAspect="1"/>
          </p:cNvPicPr>
          <p:nvPr/>
        </p:nvPicPr>
        <p:blipFill>
          <a:blip r:embed="rId3"/>
          <a:stretch>
            <a:fillRect/>
          </a:stretch>
        </p:blipFill>
        <p:spPr>
          <a:xfrm>
            <a:off x="3684130" y="4080300"/>
            <a:ext cx="913736" cy="912647"/>
          </a:xfrm>
          <a:prstGeom prst="rect">
            <a:avLst/>
          </a:prstGeom>
        </p:spPr>
      </p:pic>
      <p:sp>
        <p:nvSpPr>
          <p:cNvPr id="14" name="Content Placeholder 2">
            <a:extLst>
              <a:ext uri="{FF2B5EF4-FFF2-40B4-BE49-F238E27FC236}">
                <a16:creationId xmlns:a16="http://schemas.microsoft.com/office/drawing/2014/main" id="{20541124-5867-F47E-BB1E-02EB9332A08C}"/>
              </a:ext>
            </a:extLst>
          </p:cNvPr>
          <p:cNvSpPr txBox="1">
            <a:spLocks/>
          </p:cNvSpPr>
          <p:nvPr/>
        </p:nvSpPr>
        <p:spPr>
          <a:xfrm>
            <a:off x="3584852" y="5048297"/>
            <a:ext cx="1129589" cy="538453"/>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lgn="ctr">
              <a:buFont typeface="Wingdings" panose="05000000000000000000" pitchFamily="2" charset="2"/>
              <a:buNone/>
            </a:pPr>
            <a:r>
              <a:rPr lang="en-US" sz="1400" dirty="0"/>
              <a:t>Knowledge base</a:t>
            </a:r>
          </a:p>
        </p:txBody>
      </p:sp>
      <p:sp>
        <p:nvSpPr>
          <p:cNvPr id="19" name="Content Placeholder 2">
            <a:extLst>
              <a:ext uri="{FF2B5EF4-FFF2-40B4-BE49-F238E27FC236}">
                <a16:creationId xmlns:a16="http://schemas.microsoft.com/office/drawing/2014/main" id="{F929AE96-C96A-8C31-2E60-5CF0CD5FCDC0}"/>
              </a:ext>
            </a:extLst>
          </p:cNvPr>
          <p:cNvSpPr txBox="1">
            <a:spLocks/>
          </p:cNvSpPr>
          <p:nvPr/>
        </p:nvSpPr>
        <p:spPr>
          <a:xfrm>
            <a:off x="5954134" y="5044341"/>
            <a:ext cx="1129589" cy="317494"/>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lgn="ctr">
              <a:buFont typeface="Wingdings" panose="05000000000000000000" pitchFamily="2" charset="2"/>
              <a:buNone/>
            </a:pPr>
            <a:r>
              <a:rPr lang="en-US" sz="1400" dirty="0" err="1"/>
              <a:t>Appro-priateness</a:t>
            </a:r>
            <a:endParaRPr lang="en-US" sz="1400" dirty="0"/>
          </a:p>
          <a:p>
            <a:pPr marL="0" indent="0" algn="ctr">
              <a:buFont typeface="Wingdings" panose="05000000000000000000" pitchFamily="2" charset="2"/>
              <a:buNone/>
            </a:pPr>
            <a:endParaRPr lang="en-US" sz="1400" dirty="0"/>
          </a:p>
        </p:txBody>
      </p:sp>
      <p:cxnSp>
        <p:nvCxnSpPr>
          <p:cNvPr id="20" name="Straight Arrow Connector 19">
            <a:extLst>
              <a:ext uri="{FF2B5EF4-FFF2-40B4-BE49-F238E27FC236}">
                <a16:creationId xmlns:a16="http://schemas.microsoft.com/office/drawing/2014/main" id="{384EC0C3-B3F3-32DF-A1DE-B230F479E90B}"/>
              </a:ext>
            </a:extLst>
          </p:cNvPr>
          <p:cNvCxnSpPr>
            <a:cxnSpLocks/>
          </p:cNvCxnSpPr>
          <p:nvPr/>
        </p:nvCxnSpPr>
        <p:spPr>
          <a:xfrm>
            <a:off x="6597952" y="2957321"/>
            <a:ext cx="0" cy="1092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CDF2C6F-188D-8B37-92F9-96369319654E}"/>
              </a:ext>
            </a:extLst>
          </p:cNvPr>
          <p:cNvCxnSpPr>
            <a:cxnSpLocks/>
          </p:cNvCxnSpPr>
          <p:nvPr/>
        </p:nvCxnSpPr>
        <p:spPr>
          <a:xfrm flipV="1">
            <a:off x="6771485" y="2957321"/>
            <a:ext cx="0" cy="1092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E8CAF5B2-C705-91CC-7B46-E04CA445B38A}"/>
              </a:ext>
            </a:extLst>
          </p:cNvPr>
          <p:cNvPicPr>
            <a:picLocks noChangeAspect="1"/>
          </p:cNvPicPr>
          <p:nvPr/>
        </p:nvPicPr>
        <p:blipFill>
          <a:blip r:embed="rId4"/>
          <a:stretch>
            <a:fillRect/>
          </a:stretch>
        </p:blipFill>
        <p:spPr>
          <a:xfrm>
            <a:off x="9112361" y="4076343"/>
            <a:ext cx="911115" cy="916650"/>
          </a:xfrm>
          <a:prstGeom prst="rect">
            <a:avLst/>
          </a:prstGeom>
        </p:spPr>
      </p:pic>
      <p:sp>
        <p:nvSpPr>
          <p:cNvPr id="25" name="Content Placeholder 2">
            <a:extLst>
              <a:ext uri="{FF2B5EF4-FFF2-40B4-BE49-F238E27FC236}">
                <a16:creationId xmlns:a16="http://schemas.microsoft.com/office/drawing/2014/main" id="{0C36DC04-E90A-5DEE-98C8-7C45506DFE30}"/>
              </a:ext>
            </a:extLst>
          </p:cNvPr>
          <p:cNvSpPr txBox="1">
            <a:spLocks/>
          </p:cNvSpPr>
          <p:nvPr/>
        </p:nvSpPr>
        <p:spPr>
          <a:xfrm>
            <a:off x="9004154" y="5044341"/>
            <a:ext cx="1129589" cy="317494"/>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lgn="ctr">
              <a:buFont typeface="Wingdings" panose="05000000000000000000" pitchFamily="2" charset="2"/>
              <a:buNone/>
            </a:pPr>
            <a:r>
              <a:rPr lang="en-US" sz="1400" dirty="0"/>
              <a:t>Human-in-the-loop</a:t>
            </a:r>
          </a:p>
          <a:p>
            <a:pPr marL="0" indent="0" algn="ctr">
              <a:buFont typeface="Wingdings" panose="05000000000000000000" pitchFamily="2" charset="2"/>
              <a:buNone/>
            </a:pPr>
            <a:endParaRPr lang="en-US" sz="1400" dirty="0"/>
          </a:p>
        </p:txBody>
      </p:sp>
      <p:sp>
        <p:nvSpPr>
          <p:cNvPr id="26" name="Content Placeholder 2">
            <a:extLst>
              <a:ext uri="{FF2B5EF4-FFF2-40B4-BE49-F238E27FC236}">
                <a16:creationId xmlns:a16="http://schemas.microsoft.com/office/drawing/2014/main" id="{BC1752C3-A86F-6D44-B254-CC44AA00C2B6}"/>
              </a:ext>
            </a:extLst>
          </p:cNvPr>
          <p:cNvSpPr txBox="1">
            <a:spLocks/>
          </p:cNvSpPr>
          <p:nvPr/>
        </p:nvSpPr>
        <p:spPr>
          <a:xfrm>
            <a:off x="6944020" y="5044341"/>
            <a:ext cx="1129589" cy="317494"/>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lgn="ctr">
              <a:buFont typeface="Wingdings" panose="05000000000000000000" pitchFamily="2" charset="2"/>
              <a:buNone/>
            </a:pPr>
            <a:r>
              <a:rPr lang="en-US" sz="1400" dirty="0"/>
              <a:t>Usefulness</a:t>
            </a:r>
          </a:p>
        </p:txBody>
      </p:sp>
      <p:cxnSp>
        <p:nvCxnSpPr>
          <p:cNvPr id="28" name="Straight Arrow Connector 27">
            <a:extLst>
              <a:ext uri="{FF2B5EF4-FFF2-40B4-BE49-F238E27FC236}">
                <a16:creationId xmlns:a16="http://schemas.microsoft.com/office/drawing/2014/main" id="{67F4825F-7C95-DE37-DE3A-DC08863A1217}"/>
              </a:ext>
            </a:extLst>
          </p:cNvPr>
          <p:cNvCxnSpPr>
            <a:cxnSpLocks/>
          </p:cNvCxnSpPr>
          <p:nvPr/>
        </p:nvCxnSpPr>
        <p:spPr>
          <a:xfrm>
            <a:off x="5075049" y="2957321"/>
            <a:ext cx="0" cy="1122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5EA0EFF-CD65-C9CD-6763-7D8DC99B31CD}"/>
              </a:ext>
            </a:extLst>
          </p:cNvPr>
          <p:cNvCxnSpPr>
            <a:cxnSpLocks/>
          </p:cNvCxnSpPr>
          <p:nvPr/>
        </p:nvCxnSpPr>
        <p:spPr>
          <a:xfrm flipV="1">
            <a:off x="5248582" y="2932353"/>
            <a:ext cx="0" cy="11479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Content Placeholder 2">
            <a:extLst>
              <a:ext uri="{FF2B5EF4-FFF2-40B4-BE49-F238E27FC236}">
                <a16:creationId xmlns:a16="http://schemas.microsoft.com/office/drawing/2014/main" id="{C2F44CF1-F11D-A241-6365-D8E25712D587}"/>
              </a:ext>
            </a:extLst>
          </p:cNvPr>
          <p:cNvSpPr txBox="1">
            <a:spLocks/>
          </p:cNvSpPr>
          <p:nvPr/>
        </p:nvSpPr>
        <p:spPr>
          <a:xfrm>
            <a:off x="4602283" y="5048297"/>
            <a:ext cx="1129589" cy="538453"/>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lgn="ctr">
              <a:buFont typeface="Wingdings" panose="05000000000000000000" pitchFamily="2" charset="2"/>
              <a:buNone/>
            </a:pPr>
            <a:r>
              <a:rPr lang="en-US" sz="1400" dirty="0"/>
              <a:t>Rephrase</a:t>
            </a:r>
          </a:p>
          <a:p>
            <a:pPr marL="0" algn="ctr"/>
            <a:endParaRPr lang="en-US" sz="1400" dirty="0"/>
          </a:p>
          <a:p>
            <a:pPr marL="0" algn="ctr"/>
            <a:endParaRPr lang="en-US" sz="1400" dirty="0"/>
          </a:p>
          <a:p>
            <a:pPr marL="0" indent="0" algn="ctr">
              <a:buFont typeface="Wingdings" panose="05000000000000000000" pitchFamily="2" charset="2"/>
              <a:buNone/>
            </a:pPr>
            <a:endParaRPr lang="en-US" sz="1400" dirty="0"/>
          </a:p>
        </p:txBody>
      </p:sp>
      <p:cxnSp>
        <p:nvCxnSpPr>
          <p:cNvPr id="31" name="Straight Arrow Connector 30">
            <a:extLst>
              <a:ext uri="{FF2B5EF4-FFF2-40B4-BE49-F238E27FC236}">
                <a16:creationId xmlns:a16="http://schemas.microsoft.com/office/drawing/2014/main" id="{3A36C4DE-3F1F-0C1B-0686-5AE4B62B9E30}"/>
              </a:ext>
            </a:extLst>
          </p:cNvPr>
          <p:cNvCxnSpPr>
            <a:cxnSpLocks/>
          </p:cNvCxnSpPr>
          <p:nvPr/>
        </p:nvCxnSpPr>
        <p:spPr>
          <a:xfrm>
            <a:off x="7422200" y="2957321"/>
            <a:ext cx="0" cy="1092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D7F5FF1-6DE4-25E7-EBBE-DBFAB701BFA0}"/>
              </a:ext>
            </a:extLst>
          </p:cNvPr>
          <p:cNvCxnSpPr>
            <a:cxnSpLocks/>
          </p:cNvCxnSpPr>
          <p:nvPr/>
        </p:nvCxnSpPr>
        <p:spPr>
          <a:xfrm flipV="1">
            <a:off x="7595733" y="2957321"/>
            <a:ext cx="0" cy="1092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388C30A7-43C1-C2B4-7B3E-C40A71B7C80A}"/>
              </a:ext>
            </a:extLst>
          </p:cNvPr>
          <p:cNvPicPr>
            <a:picLocks noChangeAspect="1"/>
          </p:cNvPicPr>
          <p:nvPr/>
        </p:nvPicPr>
        <p:blipFill>
          <a:blip r:embed="rId5"/>
          <a:stretch>
            <a:fillRect/>
          </a:stretch>
        </p:blipFill>
        <p:spPr>
          <a:xfrm>
            <a:off x="4712447" y="4074663"/>
            <a:ext cx="982901" cy="934348"/>
          </a:xfrm>
          <a:prstGeom prst="rect">
            <a:avLst/>
          </a:prstGeom>
        </p:spPr>
      </p:pic>
      <p:pic>
        <p:nvPicPr>
          <p:cNvPr id="36" name="Picture 35">
            <a:extLst>
              <a:ext uri="{FF2B5EF4-FFF2-40B4-BE49-F238E27FC236}">
                <a16:creationId xmlns:a16="http://schemas.microsoft.com/office/drawing/2014/main" id="{48107DF4-74F8-A215-25A6-1E3C13C1AF03}"/>
              </a:ext>
            </a:extLst>
          </p:cNvPr>
          <p:cNvPicPr>
            <a:picLocks noChangeAspect="1"/>
          </p:cNvPicPr>
          <p:nvPr/>
        </p:nvPicPr>
        <p:blipFill>
          <a:blip r:embed="rId6"/>
          <a:stretch>
            <a:fillRect/>
          </a:stretch>
        </p:blipFill>
        <p:spPr>
          <a:xfrm>
            <a:off x="7059288" y="4075062"/>
            <a:ext cx="921551" cy="923750"/>
          </a:xfrm>
          <a:prstGeom prst="rect">
            <a:avLst/>
          </a:prstGeom>
        </p:spPr>
      </p:pic>
      <p:pic>
        <p:nvPicPr>
          <p:cNvPr id="38" name="Picture 37">
            <a:extLst>
              <a:ext uri="{FF2B5EF4-FFF2-40B4-BE49-F238E27FC236}">
                <a16:creationId xmlns:a16="http://schemas.microsoft.com/office/drawing/2014/main" id="{06222E85-132D-BE5B-4318-8742534FC0A2}"/>
              </a:ext>
            </a:extLst>
          </p:cNvPr>
          <p:cNvPicPr>
            <a:picLocks noChangeAspect="1"/>
          </p:cNvPicPr>
          <p:nvPr/>
        </p:nvPicPr>
        <p:blipFill>
          <a:blip r:embed="rId7"/>
          <a:stretch>
            <a:fillRect/>
          </a:stretch>
        </p:blipFill>
        <p:spPr>
          <a:xfrm>
            <a:off x="6043935" y="4081396"/>
            <a:ext cx="923656" cy="925876"/>
          </a:xfrm>
          <a:prstGeom prst="rect">
            <a:avLst/>
          </a:prstGeom>
        </p:spPr>
      </p:pic>
      <p:pic>
        <p:nvPicPr>
          <p:cNvPr id="42" name="Picture 41">
            <a:extLst>
              <a:ext uri="{FF2B5EF4-FFF2-40B4-BE49-F238E27FC236}">
                <a16:creationId xmlns:a16="http://schemas.microsoft.com/office/drawing/2014/main" id="{3FA3CC7A-9BDA-27DD-F4F9-32DAE2B59026}"/>
              </a:ext>
            </a:extLst>
          </p:cNvPr>
          <p:cNvPicPr>
            <a:picLocks noChangeAspect="1"/>
          </p:cNvPicPr>
          <p:nvPr/>
        </p:nvPicPr>
        <p:blipFill>
          <a:blip r:embed="rId8"/>
          <a:stretch>
            <a:fillRect/>
          </a:stretch>
        </p:blipFill>
        <p:spPr>
          <a:xfrm rot="19802151">
            <a:off x="3270381" y="3558639"/>
            <a:ext cx="811903" cy="695467"/>
          </a:xfrm>
          <a:prstGeom prst="rect">
            <a:avLst/>
          </a:prstGeom>
        </p:spPr>
      </p:pic>
      <p:cxnSp>
        <p:nvCxnSpPr>
          <p:cNvPr id="44" name="Straight Arrow Connector 43">
            <a:extLst>
              <a:ext uri="{FF2B5EF4-FFF2-40B4-BE49-F238E27FC236}">
                <a16:creationId xmlns:a16="http://schemas.microsoft.com/office/drawing/2014/main" id="{84580775-E35D-9794-3D73-23F3C902F10F}"/>
              </a:ext>
            </a:extLst>
          </p:cNvPr>
          <p:cNvCxnSpPr>
            <a:cxnSpLocks/>
          </p:cNvCxnSpPr>
          <p:nvPr/>
        </p:nvCxnSpPr>
        <p:spPr>
          <a:xfrm>
            <a:off x="9231029" y="2953771"/>
            <a:ext cx="0" cy="109207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6CA758C-7FA0-64DA-F79D-50B3B7F670DD}"/>
              </a:ext>
            </a:extLst>
          </p:cNvPr>
          <p:cNvCxnSpPr>
            <a:cxnSpLocks/>
          </p:cNvCxnSpPr>
          <p:nvPr/>
        </p:nvCxnSpPr>
        <p:spPr>
          <a:xfrm flipV="1">
            <a:off x="9404562" y="2953771"/>
            <a:ext cx="0" cy="109207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FF47FD5-FB15-5CE8-18F4-BD4B901730B1}"/>
              </a:ext>
            </a:extLst>
          </p:cNvPr>
          <p:cNvCxnSpPr>
            <a:cxnSpLocks/>
          </p:cNvCxnSpPr>
          <p:nvPr/>
        </p:nvCxnSpPr>
        <p:spPr>
          <a:xfrm>
            <a:off x="9604516" y="3279166"/>
            <a:ext cx="0" cy="76667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5111150-F466-F29A-0F22-7C3B8B30B552}"/>
              </a:ext>
            </a:extLst>
          </p:cNvPr>
          <p:cNvCxnSpPr>
            <a:cxnSpLocks/>
          </p:cNvCxnSpPr>
          <p:nvPr/>
        </p:nvCxnSpPr>
        <p:spPr>
          <a:xfrm flipV="1">
            <a:off x="9778049" y="3279166"/>
            <a:ext cx="0" cy="76667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8" name="Content Placeholder 2">
            <a:extLst>
              <a:ext uri="{FF2B5EF4-FFF2-40B4-BE49-F238E27FC236}">
                <a16:creationId xmlns:a16="http://schemas.microsoft.com/office/drawing/2014/main" id="{7870AFE3-918C-0B15-3D4C-6F9AA1130FF4}"/>
              </a:ext>
            </a:extLst>
          </p:cNvPr>
          <p:cNvSpPr txBox="1">
            <a:spLocks/>
          </p:cNvSpPr>
          <p:nvPr/>
        </p:nvSpPr>
        <p:spPr>
          <a:xfrm rot="19692264">
            <a:off x="4924473" y="5897696"/>
            <a:ext cx="1773896" cy="406238"/>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buNone/>
            </a:pPr>
            <a:r>
              <a:rPr lang="en-US" sz="1600" dirty="0"/>
              <a:t>No sensitive data</a:t>
            </a:r>
          </a:p>
          <a:p>
            <a:pPr marL="0" indent="0">
              <a:buNone/>
            </a:pPr>
            <a:r>
              <a:rPr lang="en-US" sz="1600" dirty="0"/>
              <a:t>No stereotyping</a:t>
            </a:r>
          </a:p>
        </p:txBody>
      </p:sp>
      <p:sp>
        <p:nvSpPr>
          <p:cNvPr id="49" name="Content Placeholder 2">
            <a:extLst>
              <a:ext uri="{FF2B5EF4-FFF2-40B4-BE49-F238E27FC236}">
                <a16:creationId xmlns:a16="http://schemas.microsoft.com/office/drawing/2014/main" id="{F770D83B-B428-3BD7-BC9E-D71C93874A5C}"/>
              </a:ext>
            </a:extLst>
          </p:cNvPr>
          <p:cNvSpPr txBox="1">
            <a:spLocks/>
          </p:cNvSpPr>
          <p:nvPr/>
        </p:nvSpPr>
        <p:spPr>
          <a:xfrm rot="19692264">
            <a:off x="6131158" y="5856669"/>
            <a:ext cx="1773896" cy="406238"/>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buNone/>
            </a:pPr>
            <a:r>
              <a:rPr lang="en-US" sz="1600" dirty="0"/>
              <a:t>Retrieval Quality</a:t>
            </a:r>
          </a:p>
        </p:txBody>
      </p:sp>
      <p:pic>
        <p:nvPicPr>
          <p:cNvPr id="5" name="Picture 4" descr="ING Stage Vlog - VSAE">
            <a:extLst>
              <a:ext uri="{FF2B5EF4-FFF2-40B4-BE49-F238E27FC236}">
                <a16:creationId xmlns:a16="http://schemas.microsoft.com/office/drawing/2014/main" id="{B7B2B71C-46B6-AD9D-F1CC-B54021775E8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29903" y="5758205"/>
            <a:ext cx="1729147" cy="1729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445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4" grpId="0"/>
      <p:bldP spid="19" grpId="0"/>
      <p:bldP spid="25" grpId="0"/>
      <p:bldP spid="26" grpId="0"/>
      <p:bldP spid="30" grpId="0"/>
      <p:bldP spid="48" grpId="0"/>
      <p:bldP spid="4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D9B5F-36C4-DD0F-0095-643F1116EF3F}"/>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C25D3DE2-C281-51B4-ED72-B07D13BDA945}"/>
              </a:ext>
            </a:extLst>
          </p:cNvPr>
          <p:cNvPicPr>
            <a:picLocks noChangeAspect="1"/>
          </p:cNvPicPr>
          <p:nvPr/>
        </p:nvPicPr>
        <p:blipFill>
          <a:blip r:embed="rId3"/>
          <a:stretch>
            <a:fillRect/>
          </a:stretch>
        </p:blipFill>
        <p:spPr>
          <a:xfrm>
            <a:off x="688320" y="4066640"/>
            <a:ext cx="7772400" cy="414528"/>
          </a:xfrm>
          <a:prstGeom prst="rect">
            <a:avLst/>
          </a:prstGeom>
        </p:spPr>
      </p:pic>
      <p:pic>
        <p:nvPicPr>
          <p:cNvPr id="13" name="Picture 12">
            <a:extLst>
              <a:ext uri="{FF2B5EF4-FFF2-40B4-BE49-F238E27FC236}">
                <a16:creationId xmlns:a16="http://schemas.microsoft.com/office/drawing/2014/main" id="{E8B9D2D0-69AE-25EF-F523-4845DC5388CF}"/>
              </a:ext>
            </a:extLst>
          </p:cNvPr>
          <p:cNvPicPr>
            <a:picLocks noChangeAspect="1"/>
          </p:cNvPicPr>
          <p:nvPr/>
        </p:nvPicPr>
        <p:blipFill>
          <a:blip r:embed="rId4"/>
          <a:stretch>
            <a:fillRect/>
          </a:stretch>
        </p:blipFill>
        <p:spPr>
          <a:xfrm>
            <a:off x="755247" y="4677093"/>
            <a:ext cx="7772400" cy="475409"/>
          </a:xfrm>
          <a:prstGeom prst="rect">
            <a:avLst/>
          </a:prstGeom>
        </p:spPr>
      </p:pic>
      <p:sp>
        <p:nvSpPr>
          <p:cNvPr id="2" name="Title 1">
            <a:extLst>
              <a:ext uri="{FF2B5EF4-FFF2-40B4-BE49-F238E27FC236}">
                <a16:creationId xmlns:a16="http://schemas.microsoft.com/office/drawing/2014/main" id="{47F8E253-AB46-DE9E-2D51-C4E7ECFA648B}"/>
              </a:ext>
            </a:extLst>
          </p:cNvPr>
          <p:cNvSpPr>
            <a:spLocks noGrp="1"/>
          </p:cNvSpPr>
          <p:nvPr>
            <p:ph type="title"/>
          </p:nvPr>
        </p:nvSpPr>
        <p:spPr>
          <a:xfrm>
            <a:off x="827999" y="302950"/>
            <a:ext cx="11160801" cy="677108"/>
          </a:xfrm>
        </p:spPr>
        <p:txBody>
          <a:bodyPr/>
          <a:lstStyle/>
          <a:p>
            <a:r>
              <a:rPr lang="nl-NL" sz="2800" dirty="0"/>
              <a:t>The </a:t>
            </a:r>
            <a:r>
              <a:rPr lang="nl-NL" sz="2800" dirty="0" err="1"/>
              <a:t>GenAI</a:t>
            </a:r>
            <a:r>
              <a:rPr lang="nl-NL" sz="2800" dirty="0"/>
              <a:t> risk </a:t>
            </a:r>
            <a:r>
              <a:rPr lang="nl-NL" sz="2800" dirty="0" err="1"/>
              <a:t>lifecycle</a:t>
            </a:r>
            <a:r>
              <a:rPr lang="nl-NL" sz="2800" dirty="0"/>
              <a:t> </a:t>
            </a:r>
            <a:r>
              <a:rPr lang="nl-NL" sz="2800" dirty="0" err="1"/>
              <a:t>aims</a:t>
            </a:r>
            <a:r>
              <a:rPr lang="nl-NL" sz="2800" dirty="0"/>
              <a:t> </a:t>
            </a:r>
            <a:r>
              <a:rPr lang="nl-NL" sz="2800" dirty="0" err="1"/>
              <a:t>for</a:t>
            </a:r>
            <a:r>
              <a:rPr lang="nl-NL" sz="2800" dirty="0"/>
              <a:t> </a:t>
            </a:r>
            <a:r>
              <a:rPr lang="nl-NL" sz="2800" dirty="0" err="1"/>
              <a:t>scalability</a:t>
            </a:r>
            <a:r>
              <a:rPr lang="nl-NL" sz="2800" dirty="0"/>
              <a:t> / </a:t>
            </a:r>
            <a:r>
              <a:rPr lang="nl-NL" sz="2800" dirty="0" err="1"/>
              <a:t>reusability</a:t>
            </a:r>
            <a:r>
              <a:rPr lang="nl-NL" sz="2800" dirty="0"/>
              <a:t> / efficiency</a:t>
            </a:r>
            <a:endParaRPr lang="en-NL" sz="2800"/>
          </a:p>
        </p:txBody>
      </p:sp>
      <p:pic>
        <p:nvPicPr>
          <p:cNvPr id="5" name="Picture 4">
            <a:extLst>
              <a:ext uri="{FF2B5EF4-FFF2-40B4-BE49-F238E27FC236}">
                <a16:creationId xmlns:a16="http://schemas.microsoft.com/office/drawing/2014/main" id="{F8AB86DA-680B-5518-8130-5CC21F947E89}"/>
              </a:ext>
            </a:extLst>
          </p:cNvPr>
          <p:cNvPicPr>
            <a:picLocks noChangeAspect="1"/>
          </p:cNvPicPr>
          <p:nvPr/>
        </p:nvPicPr>
        <p:blipFill>
          <a:blip r:embed="rId5"/>
          <a:stretch>
            <a:fillRect/>
          </a:stretch>
        </p:blipFill>
        <p:spPr>
          <a:xfrm>
            <a:off x="711705" y="1414256"/>
            <a:ext cx="2794000" cy="1181100"/>
          </a:xfrm>
          <a:prstGeom prst="rect">
            <a:avLst/>
          </a:prstGeom>
        </p:spPr>
      </p:pic>
      <p:pic>
        <p:nvPicPr>
          <p:cNvPr id="7" name="Picture 6">
            <a:extLst>
              <a:ext uri="{FF2B5EF4-FFF2-40B4-BE49-F238E27FC236}">
                <a16:creationId xmlns:a16="http://schemas.microsoft.com/office/drawing/2014/main" id="{C967E067-A868-4D69-58FC-FD706448F732}"/>
              </a:ext>
            </a:extLst>
          </p:cNvPr>
          <p:cNvPicPr>
            <a:picLocks noChangeAspect="1"/>
          </p:cNvPicPr>
          <p:nvPr/>
        </p:nvPicPr>
        <p:blipFill>
          <a:blip r:embed="rId6"/>
          <a:stretch>
            <a:fillRect/>
          </a:stretch>
        </p:blipFill>
        <p:spPr>
          <a:xfrm>
            <a:off x="1338942" y="2672767"/>
            <a:ext cx="7772400" cy="756233"/>
          </a:xfrm>
          <a:prstGeom prst="rect">
            <a:avLst/>
          </a:prstGeom>
        </p:spPr>
      </p:pic>
      <p:pic>
        <p:nvPicPr>
          <p:cNvPr id="8" name="Picture 7">
            <a:extLst>
              <a:ext uri="{FF2B5EF4-FFF2-40B4-BE49-F238E27FC236}">
                <a16:creationId xmlns:a16="http://schemas.microsoft.com/office/drawing/2014/main" id="{38727A9F-4A4F-4E60-E91F-063EBC822E84}"/>
              </a:ext>
            </a:extLst>
          </p:cNvPr>
          <p:cNvPicPr>
            <a:picLocks noChangeAspect="1"/>
          </p:cNvPicPr>
          <p:nvPr/>
        </p:nvPicPr>
        <p:blipFill>
          <a:blip r:embed="rId7"/>
          <a:stretch>
            <a:fillRect/>
          </a:stretch>
        </p:blipFill>
        <p:spPr>
          <a:xfrm>
            <a:off x="5368074" y="3180767"/>
            <a:ext cx="5982097" cy="3226819"/>
          </a:xfrm>
          <a:prstGeom prst="rect">
            <a:avLst/>
          </a:prstGeom>
        </p:spPr>
      </p:pic>
      <p:sp>
        <p:nvSpPr>
          <p:cNvPr id="9" name="Oval 8">
            <a:extLst>
              <a:ext uri="{FF2B5EF4-FFF2-40B4-BE49-F238E27FC236}">
                <a16:creationId xmlns:a16="http://schemas.microsoft.com/office/drawing/2014/main" id="{CDD2D348-0CE0-6B03-06A1-9C307AA0EF43}"/>
              </a:ext>
            </a:extLst>
          </p:cNvPr>
          <p:cNvSpPr/>
          <p:nvPr/>
        </p:nvSpPr>
        <p:spPr>
          <a:xfrm>
            <a:off x="5469672" y="3966029"/>
            <a:ext cx="5982096" cy="576943"/>
          </a:xfrm>
          <a:prstGeom prst="ellipse">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4F22844-2CFE-0CD4-793D-7EC5856D8345}"/>
              </a:ext>
            </a:extLst>
          </p:cNvPr>
          <p:cNvSpPr/>
          <p:nvPr/>
        </p:nvSpPr>
        <p:spPr>
          <a:xfrm>
            <a:off x="5469672" y="5794829"/>
            <a:ext cx="5982096" cy="576943"/>
          </a:xfrm>
          <a:prstGeom prst="ellipse">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8504A42-4A79-DB97-29ED-69B65049E281}"/>
              </a:ext>
            </a:extLst>
          </p:cNvPr>
          <p:cNvPicPr>
            <a:picLocks noChangeAspect="1"/>
          </p:cNvPicPr>
          <p:nvPr/>
        </p:nvPicPr>
        <p:blipFill>
          <a:blip r:embed="rId8"/>
          <a:stretch>
            <a:fillRect/>
          </a:stretch>
        </p:blipFill>
        <p:spPr>
          <a:xfrm>
            <a:off x="3707895" y="1663637"/>
            <a:ext cx="7772400" cy="740616"/>
          </a:xfrm>
          <a:prstGeom prst="rect">
            <a:avLst/>
          </a:prstGeom>
        </p:spPr>
      </p:pic>
      <p:sp>
        <p:nvSpPr>
          <p:cNvPr id="4" name="Oval 3">
            <a:extLst>
              <a:ext uri="{FF2B5EF4-FFF2-40B4-BE49-F238E27FC236}">
                <a16:creationId xmlns:a16="http://schemas.microsoft.com/office/drawing/2014/main" id="{7066090F-0614-D38C-1F03-CEDC4CB83836}"/>
              </a:ext>
            </a:extLst>
          </p:cNvPr>
          <p:cNvSpPr/>
          <p:nvPr/>
        </p:nvSpPr>
        <p:spPr>
          <a:xfrm>
            <a:off x="1444481" y="3019634"/>
            <a:ext cx="3369528" cy="440268"/>
          </a:xfrm>
          <a:prstGeom prst="ellipse">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A0DEA09-1D0E-3186-BE55-EBFB0C13FA46}"/>
              </a:ext>
            </a:extLst>
          </p:cNvPr>
          <p:cNvSpPr/>
          <p:nvPr/>
        </p:nvSpPr>
        <p:spPr>
          <a:xfrm>
            <a:off x="3665199" y="2030440"/>
            <a:ext cx="2909772" cy="384434"/>
          </a:xfrm>
          <a:prstGeom prst="ellipse">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C4A3811-E565-46A0-FFF0-862CD8F7278D}"/>
              </a:ext>
            </a:extLst>
          </p:cNvPr>
          <p:cNvSpPr/>
          <p:nvPr/>
        </p:nvSpPr>
        <p:spPr>
          <a:xfrm>
            <a:off x="2235200" y="4022892"/>
            <a:ext cx="1814286" cy="295994"/>
          </a:xfrm>
          <a:prstGeom prst="ellipse">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1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4" grpId="0" animBg="1"/>
      <p:bldP spid="14" grpId="0" animBg="1"/>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B7DCC-DEEB-4E8B-0F19-B87E25A530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A98FF1-3FE9-29A1-83AA-ACDF85826F85}"/>
              </a:ext>
            </a:extLst>
          </p:cNvPr>
          <p:cNvSpPr>
            <a:spLocks noGrp="1"/>
          </p:cNvSpPr>
          <p:nvPr>
            <p:ph type="title"/>
          </p:nvPr>
        </p:nvSpPr>
        <p:spPr>
          <a:xfrm>
            <a:off x="828000" y="302950"/>
            <a:ext cx="11013480" cy="677108"/>
          </a:xfrm>
        </p:spPr>
        <p:txBody>
          <a:bodyPr/>
          <a:lstStyle/>
          <a:p>
            <a:r>
              <a:rPr lang="en-US" dirty="0"/>
              <a:t>Getting reusable components right (one at a time)</a:t>
            </a:r>
          </a:p>
        </p:txBody>
      </p:sp>
      <p:sp>
        <p:nvSpPr>
          <p:cNvPr id="3" name="Content Placeholder 2">
            <a:extLst>
              <a:ext uri="{FF2B5EF4-FFF2-40B4-BE49-F238E27FC236}">
                <a16:creationId xmlns:a16="http://schemas.microsoft.com/office/drawing/2014/main" id="{416EA15D-F3F2-0D91-4392-7CA8437688E2}"/>
              </a:ext>
            </a:extLst>
          </p:cNvPr>
          <p:cNvSpPr>
            <a:spLocks noGrp="1"/>
          </p:cNvSpPr>
          <p:nvPr>
            <p:ph sz="quarter" idx="10"/>
          </p:nvPr>
        </p:nvSpPr>
        <p:spPr>
          <a:xfrm>
            <a:off x="828674" y="1479551"/>
            <a:ext cx="6501040" cy="4021364"/>
          </a:xfrm>
        </p:spPr>
        <p:txBody>
          <a:bodyPr/>
          <a:lstStyle/>
          <a:p>
            <a:pPr marL="0" indent="0">
              <a:buNone/>
            </a:pPr>
            <a:r>
              <a:rPr lang="en-US" dirty="0"/>
              <a:t>Things that will be important in the great majority of </a:t>
            </a:r>
            <a:r>
              <a:rPr lang="en-US" dirty="0" err="1"/>
              <a:t>GenAI</a:t>
            </a:r>
            <a:r>
              <a:rPr lang="en-US" dirty="0"/>
              <a:t> use cases should be mastered proactively:</a:t>
            </a:r>
          </a:p>
          <a:p>
            <a:pPr marL="0" indent="0">
              <a:buNone/>
            </a:pPr>
            <a:endParaRPr lang="en-US" dirty="0"/>
          </a:p>
          <a:p>
            <a:pPr>
              <a:buFont typeface="Arial" panose="020B0604020202020204" pitchFamily="34" charset="0"/>
              <a:buChar char="•"/>
            </a:pPr>
            <a:r>
              <a:rPr lang="en-US" dirty="0"/>
              <a:t>Controls / process around a knowledge base</a:t>
            </a:r>
          </a:p>
          <a:p>
            <a:pPr>
              <a:buFont typeface="Arial" panose="020B0604020202020204" pitchFamily="34" charset="0"/>
              <a:buChar char="•"/>
            </a:pPr>
            <a:r>
              <a:rPr lang="en-US" dirty="0"/>
              <a:t>Standard set of guardrails</a:t>
            </a:r>
          </a:p>
          <a:p>
            <a:pPr lvl="1">
              <a:buFont typeface="Arial" panose="020B0604020202020204" pitchFamily="34" charset="0"/>
              <a:buChar char="•"/>
            </a:pPr>
            <a:r>
              <a:rPr lang="en-US" dirty="0"/>
              <a:t>ING’s tone-of-voice</a:t>
            </a:r>
          </a:p>
          <a:p>
            <a:pPr lvl="1">
              <a:buFont typeface="Arial" panose="020B0604020202020204" pitchFamily="34" charset="0"/>
              <a:buChar char="•"/>
            </a:pPr>
            <a:r>
              <a:rPr lang="en-US" dirty="0"/>
              <a:t>Etc.</a:t>
            </a:r>
          </a:p>
          <a:p>
            <a:pPr>
              <a:buFont typeface="Arial" panose="020B0604020202020204" pitchFamily="34" charset="0"/>
              <a:buChar char="•"/>
            </a:pPr>
            <a:r>
              <a:rPr lang="en-US" dirty="0"/>
              <a:t>Scalable &amp; Actionable Monitoring of every detail of a </a:t>
            </a:r>
            <a:r>
              <a:rPr lang="en-US" dirty="0" err="1"/>
              <a:t>GenAI</a:t>
            </a:r>
            <a:r>
              <a:rPr lang="en-US" dirty="0"/>
              <a:t> application</a:t>
            </a:r>
          </a:p>
          <a:p>
            <a:pPr>
              <a:buFont typeface="Arial" panose="020B0604020202020204" pitchFamily="34" charset="0"/>
              <a:buChar char="•"/>
            </a:pPr>
            <a:r>
              <a:rPr lang="en-US" dirty="0"/>
              <a:t>Automated assessment of the application after a data or design update</a:t>
            </a:r>
          </a:p>
          <a:p>
            <a:pPr>
              <a:buFont typeface="Arial" panose="020B0604020202020204" pitchFamily="34" charset="0"/>
              <a:buChar char="•"/>
            </a:pPr>
            <a:r>
              <a:rPr lang="en-US" dirty="0"/>
              <a:t>The ability to define risk appetite</a:t>
            </a:r>
          </a:p>
          <a:p>
            <a:pPr marL="0" indent="0">
              <a:buNone/>
            </a:pPr>
            <a:endParaRPr lang="en-US" dirty="0"/>
          </a:p>
        </p:txBody>
      </p:sp>
      <p:pic>
        <p:nvPicPr>
          <p:cNvPr id="5" name="Picture 4" descr="ING Stage Vlog - VSAE">
            <a:extLst>
              <a:ext uri="{FF2B5EF4-FFF2-40B4-BE49-F238E27FC236}">
                <a16:creationId xmlns:a16="http://schemas.microsoft.com/office/drawing/2014/main" id="{AF3EDB6D-2B25-CAD6-94B6-471F4EB26B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9903" y="5758205"/>
            <a:ext cx="1729147" cy="172914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D542453-AC42-9A60-C12F-AC912934642C}"/>
              </a:ext>
            </a:extLst>
          </p:cNvPr>
          <p:cNvPicPr>
            <a:picLocks noChangeAspect="1"/>
          </p:cNvPicPr>
          <p:nvPr/>
        </p:nvPicPr>
        <p:blipFill>
          <a:blip r:embed="rId4"/>
          <a:stretch>
            <a:fillRect/>
          </a:stretch>
        </p:blipFill>
        <p:spPr>
          <a:xfrm>
            <a:off x="7662928" y="1479550"/>
            <a:ext cx="3700398" cy="3429000"/>
          </a:xfrm>
          <a:prstGeom prst="rect">
            <a:avLst/>
          </a:prstGeom>
        </p:spPr>
      </p:pic>
      <p:sp>
        <p:nvSpPr>
          <p:cNvPr id="4" name="TextBox 3">
            <a:extLst>
              <a:ext uri="{FF2B5EF4-FFF2-40B4-BE49-F238E27FC236}">
                <a16:creationId xmlns:a16="http://schemas.microsoft.com/office/drawing/2014/main" id="{FA4AD83B-9E94-CC26-B870-FD64ECD5323B}"/>
              </a:ext>
            </a:extLst>
          </p:cNvPr>
          <p:cNvSpPr txBox="1"/>
          <p:nvPr/>
        </p:nvSpPr>
        <p:spPr>
          <a:xfrm>
            <a:off x="828000" y="5758205"/>
            <a:ext cx="4465321" cy="769441"/>
          </a:xfrm>
          <a:prstGeom prst="rect">
            <a:avLst/>
          </a:prstGeom>
          <a:noFill/>
          <a:ln w="12700">
            <a:solidFill>
              <a:schemeClr val="accent1">
                <a:shade val="15000"/>
              </a:schemeClr>
            </a:solidFill>
          </a:ln>
        </p:spPr>
        <p:txBody>
          <a:bodyPr wrap="square" rtlCol="0">
            <a:spAutoFit/>
          </a:bodyPr>
          <a:lstStyle/>
          <a:p>
            <a:r>
              <a:rPr lang="en-US" sz="2200" dirty="0">
                <a:solidFill>
                  <a:srgbClr val="2B2541"/>
                </a:solidFill>
              </a:rPr>
              <a:t>What approach to take when  defining a risk appetite?</a:t>
            </a:r>
            <a:endParaRPr lang="en-US" sz="2200" u="sng" dirty="0">
              <a:solidFill>
                <a:srgbClr val="2B2541"/>
              </a:solidFill>
            </a:endParaRPr>
          </a:p>
        </p:txBody>
      </p:sp>
      <p:pic>
        <p:nvPicPr>
          <p:cNvPr id="6" name="Picture 5">
            <a:extLst>
              <a:ext uri="{FF2B5EF4-FFF2-40B4-BE49-F238E27FC236}">
                <a16:creationId xmlns:a16="http://schemas.microsoft.com/office/drawing/2014/main" id="{4E740F6B-ACF4-192D-B89B-32095F8FFBCF}"/>
              </a:ext>
            </a:extLst>
          </p:cNvPr>
          <p:cNvPicPr>
            <a:picLocks noChangeAspect="1"/>
          </p:cNvPicPr>
          <p:nvPr/>
        </p:nvPicPr>
        <p:blipFill>
          <a:blip r:embed="rId5"/>
          <a:stretch>
            <a:fillRect/>
          </a:stretch>
        </p:blipFill>
        <p:spPr>
          <a:xfrm>
            <a:off x="6334740" y="5329731"/>
            <a:ext cx="5270500" cy="838200"/>
          </a:xfrm>
          <a:prstGeom prst="rect">
            <a:avLst/>
          </a:prstGeom>
        </p:spPr>
      </p:pic>
    </p:spTree>
    <p:extLst>
      <p:ext uri="{BB962C8B-B14F-4D97-AF65-F5344CB8AC3E}">
        <p14:creationId xmlns:p14="http://schemas.microsoft.com/office/powerpoint/2010/main" val="1907185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DE7E7A-99A3-DEAC-A7B2-B716B74866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08A39D-63A9-C95C-D536-7FCEADC99419}"/>
              </a:ext>
            </a:extLst>
          </p:cNvPr>
          <p:cNvSpPr>
            <a:spLocks noGrp="1"/>
          </p:cNvSpPr>
          <p:nvPr>
            <p:ph type="title"/>
          </p:nvPr>
        </p:nvSpPr>
        <p:spPr/>
        <p:txBody>
          <a:bodyPr/>
          <a:lstStyle/>
          <a:p>
            <a:r>
              <a:rPr lang="en-US" dirty="0"/>
              <a:t>If you don’t, you risk getting stuck in these tradeoffs</a:t>
            </a:r>
          </a:p>
        </p:txBody>
      </p:sp>
      <p:sp>
        <p:nvSpPr>
          <p:cNvPr id="3" name="Content Placeholder 2">
            <a:extLst>
              <a:ext uri="{FF2B5EF4-FFF2-40B4-BE49-F238E27FC236}">
                <a16:creationId xmlns:a16="http://schemas.microsoft.com/office/drawing/2014/main" id="{D24FA308-84C0-C4DE-41BD-9F35D933D4C7}"/>
              </a:ext>
            </a:extLst>
          </p:cNvPr>
          <p:cNvSpPr>
            <a:spLocks noGrp="1"/>
          </p:cNvSpPr>
          <p:nvPr>
            <p:ph sz="quarter" idx="10"/>
          </p:nvPr>
        </p:nvSpPr>
        <p:spPr>
          <a:xfrm>
            <a:off x="828674" y="1479550"/>
            <a:ext cx="5572125" cy="4837113"/>
          </a:xfrm>
        </p:spPr>
        <p:txBody>
          <a:bodyPr/>
          <a:lstStyle/>
          <a:p>
            <a:pPr>
              <a:buFontTx/>
              <a:buChar char="-"/>
            </a:pPr>
            <a:r>
              <a:rPr lang="en-US" dirty="0">
                <a:solidFill>
                  <a:srgbClr val="242424"/>
                </a:solidFill>
              </a:rPr>
              <a:t>Data freshness versus Data curation</a:t>
            </a:r>
          </a:p>
          <a:p>
            <a:pPr lvl="1">
              <a:buFontTx/>
              <a:buChar char="-"/>
            </a:pPr>
            <a:r>
              <a:rPr lang="en-US" dirty="0">
                <a:solidFill>
                  <a:srgbClr val="242424"/>
                </a:solidFill>
              </a:rPr>
              <a:t>Reducing the risk of generating wrong information based on stale data, might increase other data-related risks (biased data, etc.)</a:t>
            </a:r>
          </a:p>
          <a:p>
            <a:pPr>
              <a:buFontTx/>
              <a:buChar char="-"/>
            </a:pPr>
            <a:endParaRPr lang="en-US" sz="1200" dirty="0">
              <a:solidFill>
                <a:srgbClr val="242424"/>
              </a:solidFill>
            </a:endParaRPr>
          </a:p>
          <a:p>
            <a:pPr>
              <a:buFontTx/>
              <a:buChar char="-"/>
            </a:pPr>
            <a:r>
              <a:rPr lang="en-US" dirty="0">
                <a:solidFill>
                  <a:srgbClr val="242424"/>
                </a:solidFill>
              </a:rPr>
              <a:t>Privacy risk vs Fairness </a:t>
            </a:r>
          </a:p>
          <a:p>
            <a:pPr lvl="1">
              <a:buFontTx/>
              <a:buChar char="-"/>
            </a:pPr>
            <a:r>
              <a:rPr lang="en-US" dirty="0">
                <a:solidFill>
                  <a:srgbClr val="242424"/>
                </a:solidFill>
              </a:rPr>
              <a:t>Sensitive attributes are ideally replaced by neutral terms</a:t>
            </a:r>
          </a:p>
          <a:p>
            <a:pPr lvl="1">
              <a:buFontTx/>
              <a:buChar char="-"/>
            </a:pPr>
            <a:r>
              <a:rPr lang="en-US" dirty="0">
                <a:solidFill>
                  <a:srgbClr val="242424"/>
                </a:solidFill>
              </a:rPr>
              <a:t>But your use case might require different behavior for people with differing values on sensitive attributes, e.g. :</a:t>
            </a:r>
          </a:p>
          <a:p>
            <a:pPr lvl="2">
              <a:buFontTx/>
              <a:buChar char="-"/>
            </a:pPr>
            <a:r>
              <a:rPr lang="en-US" b="0" dirty="0">
                <a:solidFill>
                  <a:srgbClr val="242424"/>
                </a:solidFill>
              </a:rPr>
              <a:t>different advice on pension plans or mortgage based on different age brackets, but this increases overall stereotypical tendencies of the model</a:t>
            </a:r>
          </a:p>
          <a:p>
            <a:pPr lvl="1">
              <a:buFontTx/>
              <a:buChar char="-"/>
            </a:pPr>
            <a:r>
              <a:rPr lang="en-US" dirty="0">
                <a:solidFill>
                  <a:srgbClr val="242424"/>
                </a:solidFill>
              </a:rPr>
              <a:t>in which case stronger guardrails are needed</a:t>
            </a:r>
          </a:p>
          <a:p>
            <a:pPr>
              <a:buFontTx/>
              <a:buChar char="-"/>
            </a:pPr>
            <a:endParaRPr lang="en-US" dirty="0">
              <a:solidFill>
                <a:srgbClr val="242424"/>
              </a:solidFill>
            </a:endParaRPr>
          </a:p>
        </p:txBody>
      </p:sp>
      <p:pic>
        <p:nvPicPr>
          <p:cNvPr id="4" name="Picture 3">
            <a:extLst>
              <a:ext uri="{FF2B5EF4-FFF2-40B4-BE49-F238E27FC236}">
                <a16:creationId xmlns:a16="http://schemas.microsoft.com/office/drawing/2014/main" id="{7D69D305-0BD0-247E-4AED-0957136E7E6B}"/>
              </a:ext>
            </a:extLst>
          </p:cNvPr>
          <p:cNvPicPr>
            <a:picLocks noChangeAspect="1"/>
          </p:cNvPicPr>
          <p:nvPr/>
        </p:nvPicPr>
        <p:blipFill>
          <a:blip r:embed="rId3"/>
          <a:stretch>
            <a:fillRect/>
          </a:stretch>
        </p:blipFill>
        <p:spPr>
          <a:xfrm>
            <a:off x="7394705" y="1479550"/>
            <a:ext cx="3760682" cy="3743325"/>
          </a:xfrm>
          <a:prstGeom prst="rect">
            <a:avLst/>
          </a:prstGeom>
        </p:spPr>
      </p:pic>
      <p:pic>
        <p:nvPicPr>
          <p:cNvPr id="5" name="Picture 4" descr="ING Stage Vlog - VSAE">
            <a:extLst>
              <a:ext uri="{FF2B5EF4-FFF2-40B4-BE49-F238E27FC236}">
                <a16:creationId xmlns:a16="http://schemas.microsoft.com/office/drawing/2014/main" id="{583F713B-AC46-7FB8-1DF7-0B45958EC4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9903" y="5758205"/>
            <a:ext cx="1729147" cy="1729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7715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595C3-A767-3E41-6223-DD26B33A46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93D9B8-C9B0-2349-C5A3-BD79BCAC636C}"/>
              </a:ext>
            </a:extLst>
          </p:cNvPr>
          <p:cNvSpPr>
            <a:spLocks noGrp="1"/>
          </p:cNvSpPr>
          <p:nvPr>
            <p:ph type="title"/>
          </p:nvPr>
        </p:nvSpPr>
        <p:spPr/>
        <p:txBody>
          <a:bodyPr/>
          <a:lstStyle/>
          <a:p>
            <a:r>
              <a:rPr lang="nl-NL" dirty="0" err="1"/>
              <a:t>Prepare</a:t>
            </a:r>
            <a:r>
              <a:rPr lang="nl-NL" dirty="0"/>
              <a:t> </a:t>
            </a:r>
            <a:r>
              <a:rPr lang="nl-NL" dirty="0" err="1"/>
              <a:t>for</a:t>
            </a:r>
            <a:r>
              <a:rPr lang="nl-NL" dirty="0"/>
              <a:t> </a:t>
            </a:r>
            <a:r>
              <a:rPr lang="nl-NL" dirty="0" err="1"/>
              <a:t>scale</a:t>
            </a:r>
            <a:endParaRPr lang="en-NL"/>
          </a:p>
        </p:txBody>
      </p:sp>
      <p:sp>
        <p:nvSpPr>
          <p:cNvPr id="3" name="Content Placeholder 2">
            <a:extLst>
              <a:ext uri="{FF2B5EF4-FFF2-40B4-BE49-F238E27FC236}">
                <a16:creationId xmlns:a16="http://schemas.microsoft.com/office/drawing/2014/main" id="{8BEA46A8-0D08-2F4C-1631-B289538E7F52}"/>
              </a:ext>
            </a:extLst>
          </p:cNvPr>
          <p:cNvSpPr>
            <a:spLocks noGrp="1"/>
          </p:cNvSpPr>
          <p:nvPr>
            <p:ph sz="quarter" idx="10"/>
          </p:nvPr>
        </p:nvSpPr>
        <p:spPr>
          <a:xfrm>
            <a:off x="828675" y="1479550"/>
            <a:ext cx="5984249" cy="4837113"/>
          </a:xfrm>
        </p:spPr>
        <p:txBody>
          <a:bodyPr/>
          <a:lstStyle/>
          <a:p>
            <a:pPr marL="0" indent="0">
              <a:buNone/>
            </a:pPr>
            <a:r>
              <a:rPr lang="en-US" dirty="0">
                <a:solidFill>
                  <a:srgbClr val="2B2541"/>
                </a:solidFill>
              </a:rPr>
              <a:t>What is needed to implement and monitor 100 </a:t>
            </a:r>
            <a:r>
              <a:rPr lang="en-US" dirty="0" err="1">
                <a:solidFill>
                  <a:srgbClr val="2B2541"/>
                </a:solidFill>
              </a:rPr>
              <a:t>GenAI</a:t>
            </a:r>
            <a:r>
              <a:rPr lang="en-US" dirty="0">
                <a:solidFill>
                  <a:srgbClr val="2B2541"/>
                </a:solidFill>
              </a:rPr>
              <a:t> applications in one year from now?</a:t>
            </a:r>
          </a:p>
          <a:p>
            <a:pPr marL="0" lvl="0" indent="0">
              <a:buNone/>
            </a:pPr>
            <a:r>
              <a:rPr lang="en-US" dirty="0">
                <a:solidFill>
                  <a:srgbClr val="2B2541"/>
                </a:solidFill>
              </a:rPr>
              <a:t> </a:t>
            </a:r>
          </a:p>
          <a:p>
            <a:pPr marL="0" lvl="0" indent="0">
              <a:buNone/>
            </a:pPr>
            <a:r>
              <a:rPr lang="en-US" dirty="0">
                <a:solidFill>
                  <a:srgbClr val="2B2541"/>
                </a:solidFill>
              </a:rPr>
              <a:t>What will be the biggest challenge?</a:t>
            </a:r>
          </a:p>
          <a:p>
            <a:pPr lvl="0">
              <a:buFontTx/>
              <a:buChar char="-"/>
            </a:pPr>
            <a:r>
              <a:rPr lang="en-US" dirty="0">
                <a:solidFill>
                  <a:srgbClr val="2B2541"/>
                </a:solidFill>
              </a:rPr>
              <a:t>The process?</a:t>
            </a:r>
          </a:p>
          <a:p>
            <a:pPr lvl="0">
              <a:buFontTx/>
              <a:buChar char="-"/>
            </a:pPr>
            <a:r>
              <a:rPr lang="en-US" dirty="0">
                <a:solidFill>
                  <a:srgbClr val="2B2541"/>
                </a:solidFill>
              </a:rPr>
              <a:t>The people?</a:t>
            </a:r>
          </a:p>
          <a:p>
            <a:pPr lvl="0">
              <a:buFontTx/>
              <a:buChar char="-"/>
            </a:pPr>
            <a:r>
              <a:rPr lang="en-US" dirty="0">
                <a:solidFill>
                  <a:srgbClr val="2B2541"/>
                </a:solidFill>
              </a:rPr>
              <a:t>The tooling?</a:t>
            </a:r>
          </a:p>
          <a:p>
            <a:pPr lvl="0">
              <a:buFontTx/>
              <a:buChar char="-"/>
            </a:pPr>
            <a:r>
              <a:rPr lang="en-US" dirty="0">
                <a:solidFill>
                  <a:srgbClr val="2B2541"/>
                </a:solidFill>
              </a:rPr>
              <a:t>Something else?</a:t>
            </a:r>
          </a:p>
          <a:p>
            <a:pPr marL="0" lvl="0" indent="0">
              <a:buNone/>
            </a:pPr>
            <a:endParaRPr lang="en-US" dirty="0">
              <a:solidFill>
                <a:srgbClr val="2B2541"/>
              </a:solidFill>
            </a:endParaRPr>
          </a:p>
        </p:txBody>
      </p:sp>
      <p:pic>
        <p:nvPicPr>
          <p:cNvPr id="5" name="Picture 4" descr="ING Stage Vlog - VSAE">
            <a:extLst>
              <a:ext uri="{FF2B5EF4-FFF2-40B4-BE49-F238E27FC236}">
                <a16:creationId xmlns:a16="http://schemas.microsoft.com/office/drawing/2014/main" id="{2E9BD56E-9137-D9D7-908F-A92FADAE15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9903" y="5758205"/>
            <a:ext cx="1729147" cy="172914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3EF4935-4868-037D-69E8-F978A9F758CB}"/>
              </a:ext>
            </a:extLst>
          </p:cNvPr>
          <p:cNvPicPr>
            <a:picLocks noChangeAspect="1"/>
          </p:cNvPicPr>
          <p:nvPr/>
        </p:nvPicPr>
        <p:blipFill>
          <a:blip r:embed="rId4"/>
          <a:stretch>
            <a:fillRect/>
          </a:stretch>
        </p:blipFill>
        <p:spPr>
          <a:xfrm>
            <a:off x="7614320" y="1479549"/>
            <a:ext cx="3431460" cy="3427301"/>
          </a:xfrm>
          <a:prstGeom prst="rect">
            <a:avLst/>
          </a:prstGeom>
        </p:spPr>
      </p:pic>
    </p:spTree>
    <p:extLst>
      <p:ext uri="{BB962C8B-B14F-4D97-AF65-F5344CB8AC3E}">
        <p14:creationId xmlns:p14="http://schemas.microsoft.com/office/powerpoint/2010/main" val="1400820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C7588-8970-256D-82FC-D7401B962F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FC03B4-8CEB-4FB9-CAF3-9DFAA7604437}"/>
              </a:ext>
            </a:extLst>
          </p:cNvPr>
          <p:cNvSpPr>
            <a:spLocks noGrp="1"/>
          </p:cNvSpPr>
          <p:nvPr>
            <p:ph type="title"/>
          </p:nvPr>
        </p:nvSpPr>
        <p:spPr/>
        <p:txBody>
          <a:bodyPr/>
          <a:lstStyle/>
          <a:p>
            <a:r>
              <a:rPr lang="nl-NL" dirty="0"/>
              <a:t>People, …</a:t>
            </a:r>
            <a:endParaRPr lang="en-NL"/>
          </a:p>
        </p:txBody>
      </p:sp>
      <p:pic>
        <p:nvPicPr>
          <p:cNvPr id="5" name="Picture 4" descr="ING Stage Vlog - VSAE">
            <a:extLst>
              <a:ext uri="{FF2B5EF4-FFF2-40B4-BE49-F238E27FC236}">
                <a16:creationId xmlns:a16="http://schemas.microsoft.com/office/drawing/2014/main" id="{E573DB0F-DA72-5376-5768-1A5DB93225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9903" y="5758205"/>
            <a:ext cx="1729147" cy="1729147"/>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D42DF4AA-2978-6344-E81D-E8F33C369960}"/>
              </a:ext>
            </a:extLst>
          </p:cNvPr>
          <p:cNvSpPr>
            <a:spLocks noGrp="1"/>
          </p:cNvSpPr>
          <p:nvPr>
            <p:ph sz="quarter" idx="10"/>
          </p:nvPr>
        </p:nvSpPr>
        <p:spPr>
          <a:xfrm>
            <a:off x="828675" y="1479550"/>
            <a:ext cx="10906125" cy="4837113"/>
          </a:xfrm>
        </p:spPr>
        <p:txBody>
          <a:bodyPr/>
          <a:lstStyle/>
          <a:p>
            <a:pPr marL="0" lvl="0" indent="0">
              <a:buNone/>
            </a:pPr>
            <a:r>
              <a:rPr lang="en-US" dirty="0">
                <a:solidFill>
                  <a:srgbClr val="2B2541"/>
                </a:solidFill>
              </a:rPr>
              <a:t>People (collaboration &amp; alignment)</a:t>
            </a:r>
          </a:p>
          <a:p>
            <a:pPr lvl="0">
              <a:buFontTx/>
              <a:buChar char="-"/>
            </a:pPr>
            <a:r>
              <a:rPr lang="en-US" dirty="0">
                <a:solidFill>
                  <a:srgbClr val="2B2541"/>
                </a:solidFill>
              </a:rPr>
              <a:t>Roles and responsibilities - </a:t>
            </a:r>
            <a:r>
              <a:rPr lang="en-US" sz="1700" dirty="0">
                <a:solidFill>
                  <a:srgbClr val="2B2541"/>
                </a:solidFill>
              </a:rPr>
              <a:t>Who owns what? How to prevent silos? Where do responsibilities start and stop?</a:t>
            </a:r>
          </a:p>
          <a:p>
            <a:pPr lvl="0">
              <a:buFontTx/>
              <a:buChar char="-"/>
            </a:pPr>
            <a:r>
              <a:rPr lang="en-US" dirty="0">
                <a:solidFill>
                  <a:srgbClr val="2B2541"/>
                </a:solidFill>
              </a:rPr>
              <a:t>Decision making &amp; governance - </a:t>
            </a:r>
            <a:r>
              <a:rPr lang="en-US" sz="1700" dirty="0">
                <a:solidFill>
                  <a:srgbClr val="2B2541"/>
                </a:solidFill>
              </a:rPr>
              <a:t>Who has authority?</a:t>
            </a:r>
          </a:p>
          <a:p>
            <a:pPr lvl="0">
              <a:buFontTx/>
              <a:buChar char="-"/>
            </a:pPr>
            <a:r>
              <a:rPr lang="en-US" dirty="0">
                <a:solidFill>
                  <a:srgbClr val="2B2541"/>
                </a:solidFill>
              </a:rPr>
              <a:t>Communication &amp; knowledge sharing – </a:t>
            </a:r>
            <a:r>
              <a:rPr lang="en-US" sz="1700" dirty="0">
                <a:solidFill>
                  <a:srgbClr val="2B2541"/>
                </a:solidFill>
              </a:rPr>
              <a:t>How to stay aligned?</a:t>
            </a:r>
          </a:p>
          <a:p>
            <a:pPr lvl="0">
              <a:buFontTx/>
              <a:buChar char="-"/>
            </a:pPr>
            <a:r>
              <a:rPr lang="en-US" dirty="0">
                <a:solidFill>
                  <a:srgbClr val="2B2541"/>
                </a:solidFill>
              </a:rPr>
              <a:t>Culture &amp; team dynamics – </a:t>
            </a:r>
            <a:r>
              <a:rPr lang="en-US" sz="1700" dirty="0">
                <a:solidFill>
                  <a:srgbClr val="2B2541"/>
                </a:solidFill>
              </a:rPr>
              <a:t>How to foster collaboration and adaptability?</a:t>
            </a:r>
          </a:p>
          <a:p>
            <a:pPr lvl="0">
              <a:buFontTx/>
              <a:buChar char="-"/>
            </a:pPr>
            <a:r>
              <a:rPr lang="en-US" dirty="0">
                <a:solidFill>
                  <a:srgbClr val="2B2541"/>
                </a:solidFill>
              </a:rPr>
              <a:t>Skills and training – </a:t>
            </a:r>
            <a:r>
              <a:rPr lang="en-US" sz="1700" dirty="0">
                <a:solidFill>
                  <a:srgbClr val="2B2541"/>
                </a:solidFill>
              </a:rPr>
              <a:t>Are certain skillsets missing or underrepresented?</a:t>
            </a:r>
          </a:p>
          <a:p>
            <a:pPr lvl="0">
              <a:buFontTx/>
              <a:buChar char="-"/>
            </a:pPr>
            <a:r>
              <a:rPr lang="en-US" dirty="0">
                <a:solidFill>
                  <a:srgbClr val="2B2541"/>
                </a:solidFill>
              </a:rPr>
              <a:t>Capacity – </a:t>
            </a:r>
            <a:r>
              <a:rPr lang="en-US" sz="1700" dirty="0">
                <a:solidFill>
                  <a:srgbClr val="2B2541"/>
                </a:solidFill>
              </a:rPr>
              <a:t>Are more FTE needed to handle scale?</a:t>
            </a:r>
          </a:p>
        </p:txBody>
      </p:sp>
    </p:spTree>
    <p:extLst>
      <p:ext uri="{BB962C8B-B14F-4D97-AF65-F5344CB8AC3E}">
        <p14:creationId xmlns:p14="http://schemas.microsoft.com/office/powerpoint/2010/main" val="30471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60844-4480-A70C-E08F-ECCA9E93EE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735990-A815-F95A-0E85-291028F11CCA}"/>
              </a:ext>
            </a:extLst>
          </p:cNvPr>
          <p:cNvSpPr>
            <a:spLocks noGrp="1"/>
          </p:cNvSpPr>
          <p:nvPr>
            <p:ph type="title"/>
          </p:nvPr>
        </p:nvSpPr>
        <p:spPr/>
        <p:txBody>
          <a:bodyPr/>
          <a:lstStyle/>
          <a:p>
            <a:r>
              <a:rPr lang="nl-NL" dirty="0"/>
              <a:t>People, </a:t>
            </a:r>
            <a:r>
              <a:rPr lang="nl-NL" dirty="0" err="1"/>
              <a:t>Process</a:t>
            </a:r>
            <a:r>
              <a:rPr lang="nl-NL" dirty="0"/>
              <a:t>, …</a:t>
            </a:r>
            <a:endParaRPr lang="en-NL"/>
          </a:p>
        </p:txBody>
      </p:sp>
      <p:pic>
        <p:nvPicPr>
          <p:cNvPr id="5" name="Picture 4" descr="ING Stage Vlog - VSAE">
            <a:extLst>
              <a:ext uri="{FF2B5EF4-FFF2-40B4-BE49-F238E27FC236}">
                <a16:creationId xmlns:a16="http://schemas.microsoft.com/office/drawing/2014/main" id="{0ED90B9F-626F-4F6F-8924-26F960260F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9903" y="5758205"/>
            <a:ext cx="1729147" cy="172914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95DCE55-73E8-CFDC-FE70-0246AE250009}"/>
              </a:ext>
            </a:extLst>
          </p:cNvPr>
          <p:cNvSpPr txBox="1">
            <a:spLocks/>
          </p:cNvSpPr>
          <p:nvPr/>
        </p:nvSpPr>
        <p:spPr>
          <a:xfrm>
            <a:off x="828000" y="1479550"/>
            <a:ext cx="10970300" cy="4837113"/>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buFont typeface="Wingdings" panose="05000000000000000000" pitchFamily="2" charset="2"/>
              <a:buNone/>
            </a:pPr>
            <a:r>
              <a:rPr lang="en-US" dirty="0">
                <a:solidFill>
                  <a:srgbClr val="2B2541"/>
                </a:solidFill>
              </a:rPr>
              <a:t>Process (scalability &amp; efficiency)</a:t>
            </a:r>
          </a:p>
          <a:p>
            <a:pPr>
              <a:buFontTx/>
              <a:buChar char="-"/>
            </a:pPr>
            <a:r>
              <a:rPr lang="en-US" dirty="0">
                <a:solidFill>
                  <a:srgbClr val="2B2541"/>
                </a:solidFill>
              </a:rPr>
              <a:t>Workflow design – </a:t>
            </a:r>
            <a:r>
              <a:rPr lang="en-US" sz="1700" dirty="0">
                <a:solidFill>
                  <a:srgbClr val="2B2541"/>
                </a:solidFill>
              </a:rPr>
              <a:t>are tasks structured for efficiency?</a:t>
            </a:r>
          </a:p>
          <a:p>
            <a:pPr>
              <a:buFontTx/>
              <a:buChar char="-"/>
            </a:pPr>
            <a:r>
              <a:rPr lang="en-US" dirty="0">
                <a:solidFill>
                  <a:srgbClr val="2B2541"/>
                </a:solidFill>
              </a:rPr>
              <a:t>Standardization &amp; reusability – </a:t>
            </a:r>
            <a:r>
              <a:rPr lang="en-US" sz="1700" dirty="0">
                <a:solidFill>
                  <a:srgbClr val="2B2541"/>
                </a:solidFill>
              </a:rPr>
              <a:t>what needs to be consistent, what can be flexible?</a:t>
            </a:r>
          </a:p>
          <a:p>
            <a:pPr>
              <a:buFontTx/>
              <a:buChar char="-"/>
            </a:pPr>
            <a:r>
              <a:rPr lang="en-US" dirty="0">
                <a:solidFill>
                  <a:srgbClr val="2B2541"/>
                </a:solidFill>
              </a:rPr>
              <a:t>Efficiency and automation – </a:t>
            </a:r>
            <a:r>
              <a:rPr lang="en-US" sz="1700" dirty="0">
                <a:solidFill>
                  <a:srgbClr val="2B2541"/>
                </a:solidFill>
              </a:rPr>
              <a:t>where to remove manual inefficiencies?</a:t>
            </a:r>
          </a:p>
          <a:p>
            <a:pPr>
              <a:buFontTx/>
              <a:buChar char="-"/>
            </a:pPr>
            <a:r>
              <a:rPr lang="en-US" dirty="0">
                <a:solidFill>
                  <a:srgbClr val="2B2541"/>
                </a:solidFill>
              </a:rPr>
              <a:t>Metrics and continuous improvement – </a:t>
            </a:r>
            <a:r>
              <a:rPr lang="en-US" sz="1700" dirty="0">
                <a:solidFill>
                  <a:srgbClr val="2B2541"/>
                </a:solidFill>
              </a:rPr>
              <a:t>how to measure performance and continuously optimize?</a:t>
            </a:r>
          </a:p>
          <a:p>
            <a:pPr>
              <a:buFontTx/>
              <a:buChar char="-"/>
            </a:pPr>
            <a:endParaRPr lang="en-US" sz="1700" dirty="0">
              <a:solidFill>
                <a:srgbClr val="2B2541"/>
              </a:solidFill>
            </a:endParaRPr>
          </a:p>
          <a:p>
            <a:pPr>
              <a:buFontTx/>
              <a:buChar char="-"/>
            </a:pPr>
            <a:endParaRPr lang="en-US" sz="1700" dirty="0">
              <a:solidFill>
                <a:srgbClr val="2B2541"/>
              </a:solidFill>
            </a:endParaRPr>
          </a:p>
        </p:txBody>
      </p:sp>
    </p:spTree>
    <p:extLst>
      <p:ext uri="{BB962C8B-B14F-4D97-AF65-F5344CB8AC3E}">
        <p14:creationId xmlns:p14="http://schemas.microsoft.com/office/powerpoint/2010/main" val="652768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78962-391F-C068-9CD1-44094D550A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057845-2BC8-63B8-B52A-4DD5B0358E51}"/>
              </a:ext>
            </a:extLst>
          </p:cNvPr>
          <p:cNvSpPr>
            <a:spLocks noGrp="1"/>
          </p:cNvSpPr>
          <p:nvPr>
            <p:ph type="title"/>
          </p:nvPr>
        </p:nvSpPr>
        <p:spPr/>
        <p:txBody>
          <a:bodyPr/>
          <a:lstStyle/>
          <a:p>
            <a:r>
              <a:rPr lang="nl-NL" dirty="0"/>
              <a:t>People, </a:t>
            </a:r>
            <a:r>
              <a:rPr lang="nl-NL" dirty="0" err="1"/>
              <a:t>Process</a:t>
            </a:r>
            <a:r>
              <a:rPr lang="nl-NL" dirty="0"/>
              <a:t>, </a:t>
            </a:r>
            <a:r>
              <a:rPr lang="nl-NL" dirty="0" err="1"/>
              <a:t>Tooling</a:t>
            </a:r>
            <a:endParaRPr lang="en-NL"/>
          </a:p>
        </p:txBody>
      </p:sp>
      <p:pic>
        <p:nvPicPr>
          <p:cNvPr id="5" name="Picture 4" descr="ING Stage Vlog - VSAE">
            <a:extLst>
              <a:ext uri="{FF2B5EF4-FFF2-40B4-BE49-F238E27FC236}">
                <a16:creationId xmlns:a16="http://schemas.microsoft.com/office/drawing/2014/main" id="{9A2D3D7A-D926-96C5-8334-E5AE4E08D4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9903" y="5758205"/>
            <a:ext cx="1729147" cy="1729147"/>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FBB72177-BDB7-A189-093E-C58AF979884B}"/>
              </a:ext>
            </a:extLst>
          </p:cNvPr>
          <p:cNvSpPr txBox="1">
            <a:spLocks/>
          </p:cNvSpPr>
          <p:nvPr/>
        </p:nvSpPr>
        <p:spPr>
          <a:xfrm>
            <a:off x="828000" y="1479550"/>
            <a:ext cx="10690900" cy="4837113"/>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buFont typeface="Wingdings" panose="05000000000000000000" pitchFamily="2" charset="2"/>
              <a:buNone/>
            </a:pPr>
            <a:r>
              <a:rPr lang="en-US" dirty="0">
                <a:solidFill>
                  <a:srgbClr val="2B2541"/>
                </a:solidFill>
              </a:rPr>
              <a:t>Tooling (technology &amp; enablement)</a:t>
            </a:r>
          </a:p>
          <a:p>
            <a:pPr>
              <a:buFontTx/>
              <a:buChar char="-"/>
            </a:pPr>
            <a:r>
              <a:rPr lang="en-US" dirty="0">
                <a:solidFill>
                  <a:srgbClr val="2B2541"/>
                </a:solidFill>
              </a:rPr>
              <a:t>Collaboration tools - </a:t>
            </a:r>
            <a:r>
              <a:rPr lang="en-US" sz="1700" dirty="0">
                <a:solidFill>
                  <a:srgbClr val="2B2541"/>
                </a:solidFill>
              </a:rPr>
              <a:t>What tools do we use for communication &amp; workflow?</a:t>
            </a:r>
          </a:p>
          <a:p>
            <a:pPr>
              <a:buFontTx/>
              <a:buChar char="-"/>
            </a:pPr>
            <a:r>
              <a:rPr lang="en-US" dirty="0">
                <a:solidFill>
                  <a:srgbClr val="2B2541"/>
                </a:solidFill>
              </a:rPr>
              <a:t>Data &amp; Reporting systems - </a:t>
            </a:r>
            <a:r>
              <a:rPr lang="en-US" sz="1700" dirty="0">
                <a:solidFill>
                  <a:srgbClr val="2B2541"/>
                </a:solidFill>
              </a:rPr>
              <a:t>How do we track progress and make data-driven decisions?</a:t>
            </a:r>
          </a:p>
          <a:p>
            <a:pPr>
              <a:buFontTx/>
              <a:buChar char="-"/>
            </a:pPr>
            <a:r>
              <a:rPr lang="en-US" dirty="0">
                <a:solidFill>
                  <a:srgbClr val="2B2541"/>
                </a:solidFill>
              </a:rPr>
              <a:t>Tech integration - </a:t>
            </a:r>
            <a:r>
              <a:rPr lang="en-US" sz="1700" dirty="0">
                <a:solidFill>
                  <a:srgbClr val="2B2541"/>
                </a:solidFill>
              </a:rPr>
              <a:t>Are our tools working together, or are they creating friction?</a:t>
            </a:r>
          </a:p>
          <a:p>
            <a:pPr>
              <a:buFontTx/>
              <a:buChar char="-"/>
            </a:pPr>
            <a:r>
              <a:rPr lang="en-US" dirty="0">
                <a:solidFill>
                  <a:srgbClr val="2B2541"/>
                </a:solidFill>
              </a:rPr>
              <a:t>Automation &amp; AI - </a:t>
            </a:r>
            <a:r>
              <a:rPr lang="en-US" sz="1700" dirty="0">
                <a:solidFill>
                  <a:srgbClr val="2B2541"/>
                </a:solidFill>
              </a:rPr>
              <a:t>What technologies can help us scale without adding more manual effort?</a:t>
            </a:r>
          </a:p>
          <a:p>
            <a:pPr>
              <a:buFontTx/>
              <a:buChar char="-"/>
            </a:pPr>
            <a:endParaRPr lang="en-US" sz="1700" dirty="0">
              <a:solidFill>
                <a:srgbClr val="2B2541"/>
              </a:solidFill>
            </a:endParaRPr>
          </a:p>
          <a:p>
            <a:pPr>
              <a:buFontTx/>
              <a:buChar char="-"/>
            </a:pPr>
            <a:r>
              <a:rPr lang="en-US" dirty="0">
                <a:solidFill>
                  <a:srgbClr val="2B2541"/>
                </a:solidFill>
              </a:rPr>
              <a:t>E.g. is there a place where lessons learned from previous risk assessments and mitigations can be logged?</a:t>
            </a:r>
          </a:p>
          <a:p>
            <a:pPr>
              <a:buFontTx/>
              <a:buChar char="-"/>
            </a:pPr>
            <a:endParaRPr lang="en-US" sz="1700" dirty="0">
              <a:solidFill>
                <a:srgbClr val="2B2541"/>
              </a:solidFill>
            </a:endParaRPr>
          </a:p>
        </p:txBody>
      </p:sp>
    </p:spTree>
    <p:extLst>
      <p:ext uri="{BB962C8B-B14F-4D97-AF65-F5344CB8AC3E}">
        <p14:creationId xmlns:p14="http://schemas.microsoft.com/office/powerpoint/2010/main" val="388640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Ue - EAISI">
  <a:themeElements>
    <a:clrScheme name="EAISI">
      <a:dk1>
        <a:srgbClr val="2B2541"/>
      </a:dk1>
      <a:lt1>
        <a:sysClr val="window" lastClr="FFFFFF"/>
      </a:lt1>
      <a:dk2>
        <a:srgbClr val="2B2541"/>
      </a:dk2>
      <a:lt2>
        <a:srgbClr val="E6E8F9"/>
      </a:lt2>
      <a:accent1>
        <a:srgbClr val="2B2541"/>
      </a:accent1>
      <a:accent2>
        <a:srgbClr val="473F70"/>
      </a:accent2>
      <a:accent3>
        <a:srgbClr val="55478C"/>
      </a:accent3>
      <a:accent4>
        <a:srgbClr val="6756AC"/>
      </a:accent4>
      <a:accent5>
        <a:srgbClr val="7866C5"/>
      </a:accent5>
      <a:accent6>
        <a:srgbClr val="8980D4"/>
      </a:accent6>
      <a:hlink>
        <a:srgbClr val="55478C"/>
      </a:hlink>
      <a:folHlink>
        <a:srgbClr val="55478C"/>
      </a:folHlink>
    </a:clrScheme>
    <a:fontScheme name="EAISI">
      <a:majorFont>
        <a:latin typeface="Gilroy"/>
        <a:ea typeface=""/>
        <a:cs typeface=""/>
      </a:majorFont>
      <a:minorFont>
        <a:latin typeface="Gilro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AISI presentatie.potx" id="{EB747B33-1157-4508-9272-CB9FB72F38EF}" vid="{D247D02F-527D-400E-ABB1-05B9DA13EF1C}"/>
    </a:ext>
  </a:extLst>
</a:theme>
</file>

<file path=ppt/theme/theme2.xml><?xml version="1.0" encoding="utf-8"?>
<a:theme xmlns:a="http://schemas.openxmlformats.org/drawingml/2006/main" name="Kantoorthema">
  <a:themeElements>
    <a:clrScheme name="EAISI">
      <a:dk1>
        <a:srgbClr val="2B2541"/>
      </a:dk1>
      <a:lt1>
        <a:sysClr val="window" lastClr="FFFFFF"/>
      </a:lt1>
      <a:dk2>
        <a:srgbClr val="2B2541"/>
      </a:dk2>
      <a:lt2>
        <a:srgbClr val="E6E8F9"/>
      </a:lt2>
      <a:accent1>
        <a:srgbClr val="2B2541"/>
      </a:accent1>
      <a:accent2>
        <a:srgbClr val="473F70"/>
      </a:accent2>
      <a:accent3>
        <a:srgbClr val="55478C"/>
      </a:accent3>
      <a:accent4>
        <a:srgbClr val="6756AC"/>
      </a:accent4>
      <a:accent5>
        <a:srgbClr val="7866C5"/>
      </a:accent5>
      <a:accent6>
        <a:srgbClr val="8980D4"/>
      </a:accent6>
      <a:hlink>
        <a:srgbClr val="55478C"/>
      </a:hlink>
      <a:folHlink>
        <a:srgbClr val="55478C"/>
      </a:folHlink>
    </a:clrScheme>
    <a:fontScheme name="EAISI">
      <a:majorFont>
        <a:latin typeface="Gilroy"/>
        <a:ea typeface=""/>
        <a:cs typeface=""/>
      </a:majorFont>
      <a:minorFont>
        <a:latin typeface="Gilro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EAISI">
      <a:dk1>
        <a:srgbClr val="2B2541"/>
      </a:dk1>
      <a:lt1>
        <a:sysClr val="window" lastClr="FFFFFF"/>
      </a:lt1>
      <a:dk2>
        <a:srgbClr val="2B2541"/>
      </a:dk2>
      <a:lt2>
        <a:srgbClr val="E6E8F9"/>
      </a:lt2>
      <a:accent1>
        <a:srgbClr val="2B2541"/>
      </a:accent1>
      <a:accent2>
        <a:srgbClr val="473F70"/>
      </a:accent2>
      <a:accent3>
        <a:srgbClr val="55478C"/>
      </a:accent3>
      <a:accent4>
        <a:srgbClr val="6756AC"/>
      </a:accent4>
      <a:accent5>
        <a:srgbClr val="7866C5"/>
      </a:accent5>
      <a:accent6>
        <a:srgbClr val="8980D4"/>
      </a:accent6>
      <a:hlink>
        <a:srgbClr val="55478C"/>
      </a:hlink>
      <a:folHlink>
        <a:srgbClr val="55478C"/>
      </a:folHlink>
    </a:clrScheme>
    <a:fontScheme name="EAISI">
      <a:majorFont>
        <a:latin typeface="Gilroy"/>
        <a:ea typeface=""/>
        <a:cs typeface=""/>
      </a:majorFont>
      <a:minorFont>
        <a:latin typeface="Gilro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F0A92BA5A06BE4A9B59021F16D48411" ma:contentTypeVersion="13" ma:contentTypeDescription="Create a new document." ma:contentTypeScope="" ma:versionID="18d1343ca54dfaaa930ff5165e138693">
  <xsd:schema xmlns:xsd="http://www.w3.org/2001/XMLSchema" xmlns:xs="http://www.w3.org/2001/XMLSchema" xmlns:p="http://schemas.microsoft.com/office/2006/metadata/properties" xmlns:ns2="83fdc049-73a2-4611-862f-f4b0d38035ca" xmlns:ns3="f0248ef9-bb99-46a0-addd-131fd42ef0fd" targetNamespace="http://schemas.microsoft.com/office/2006/metadata/properties" ma:root="true" ma:fieldsID="dd6933b05e7583a7bd08ba6355d140bf" ns2:_="" ns3:_="">
    <xsd:import namespace="83fdc049-73a2-4611-862f-f4b0d38035ca"/>
    <xsd:import namespace="f0248ef9-bb99-46a0-addd-131fd42ef0fd"/>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2:MediaServiceDateTaken" minOccurs="0"/>
                <xsd:element ref="ns2:MediaServiceGenerationTime" minOccurs="0"/>
                <xsd:element ref="ns2:MediaServiceEventHashCode" minOccurs="0"/>
                <xsd:element ref="ns2:MediaServiceOCR" minOccurs="0"/>
                <xsd:element ref="ns2:MediaServiceObjectDetectorVersions" minOccurs="0"/>
                <xsd:element ref="ns3:SharedWithUsers" minOccurs="0"/>
                <xsd:element ref="ns3:SharedWithDetails"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fdc049-73a2-4611-862f-f4b0d38035c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5f80264a-99e7-47cd-820c-3e92ce78c5e0" ma:termSetId="09814cd3-568e-fe90-9814-8d621ff8fb84" ma:anchorId="fba54fb3-c3e1-fe81-a776-ca4b69148c4d" ma:open="true" ma:isKeyword="false">
      <xsd:complexType>
        <xsd:sequence>
          <xsd:element ref="pc:Terms" minOccurs="0" maxOccurs="1"/>
        </xsd:sequence>
      </xsd:complex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0248ef9-bb99-46a0-addd-131fd42ef0fd"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3fdc049-73a2-4611-862f-f4b0d38035ca">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8A5463C0-AC5B-4A8B-93F8-7CD3FE811101}">
  <ds:schemaRefs>
    <ds:schemaRef ds:uri="http://schemas.microsoft.com/sharepoint/v3/contenttype/forms"/>
  </ds:schemaRefs>
</ds:datastoreItem>
</file>

<file path=customXml/itemProps2.xml><?xml version="1.0" encoding="utf-8"?>
<ds:datastoreItem xmlns:ds="http://schemas.openxmlformats.org/officeDocument/2006/customXml" ds:itemID="{7518E91F-B919-4151-B06F-ED0DAD14BC9B}">
  <ds:schemaRefs>
    <ds:schemaRef ds:uri="83fdc049-73a2-4611-862f-f4b0d38035ca"/>
    <ds:schemaRef ds:uri="f0248ef9-bb99-46a0-addd-131fd42ef0f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EDD962F-FDD8-426D-8FCF-0EE78BBC9E6A}">
  <ds:schemaRef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http://purl.org/dc/terms/"/>
    <ds:schemaRef ds:uri="http://purl.org/dc/elements/1.1/"/>
    <ds:schemaRef ds:uri="83fdc049-73a2-4611-862f-f4b0d38035ca"/>
    <ds:schemaRef ds:uri="http://purl.org/dc/dcmitype/"/>
    <ds:schemaRef ds:uri="http://schemas.microsoft.com/office/2006/documentManagement/types"/>
    <ds:schemaRef ds:uri="f0248ef9-bb99-46a0-addd-131fd42ef0fd"/>
  </ds:schemaRefs>
</ds:datastoreItem>
</file>

<file path=docProps/app.xml><?xml version="1.0" encoding="utf-8"?>
<Properties xmlns="http://schemas.openxmlformats.org/officeDocument/2006/extended-properties" xmlns:vt="http://schemas.openxmlformats.org/officeDocument/2006/docPropsVTypes">
  <Template>EAISI presentatie</Template>
  <TotalTime>35807</TotalTime>
  <Words>1784</Words>
  <Application>Microsoft Macintosh PowerPoint</Application>
  <PresentationFormat>Widescreen</PresentationFormat>
  <Paragraphs>222</Paragraphs>
  <Slides>22</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Gilroy</vt:lpstr>
      <vt:lpstr>Calibri</vt:lpstr>
      <vt:lpstr>Wingdings</vt:lpstr>
      <vt:lpstr>TUe - EAISI</vt:lpstr>
      <vt:lpstr>Scalability</vt:lpstr>
      <vt:lpstr>Agenda</vt:lpstr>
      <vt:lpstr>The GenAI risk lifecycle aims for scalability / reusability / efficiency</vt:lpstr>
      <vt:lpstr>Getting reusable components right (one at a time)</vt:lpstr>
      <vt:lpstr>If you don’t, you risk getting stuck in these tradeoffs</vt:lpstr>
      <vt:lpstr>Prepare for scale</vt:lpstr>
      <vt:lpstr>People, …</vt:lpstr>
      <vt:lpstr>People, Process, …</vt:lpstr>
      <vt:lpstr>People, Process, Tooling</vt:lpstr>
      <vt:lpstr>The assignment</vt:lpstr>
      <vt:lpstr>This will be a team effort (Guild) - which piece of the puzzle  do you want to bring to the table?</vt:lpstr>
      <vt:lpstr>Reflection</vt:lpstr>
      <vt:lpstr>Mitigation strategies</vt:lpstr>
      <vt:lpstr>Getting reusable components right (one at a time)</vt:lpstr>
      <vt:lpstr>Case Study</vt:lpstr>
      <vt:lpstr>Wrap-up of the bootcamp</vt:lpstr>
      <vt:lpstr>This will be a team effort (Guild) - which piece of the puzzle  do you want to bring to the table?</vt:lpstr>
      <vt:lpstr>This is only the beginning</vt:lpstr>
      <vt:lpstr>PowerPoint Presentation</vt:lpstr>
      <vt:lpstr>Bootcamp - AI Literacy Risk Champions Program</vt:lpstr>
      <vt:lpstr>‘Data Quality’ - timeliness</vt:lpstr>
      <vt:lpstr>If you don’t, you get stuck in these tradeoffs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Zwartkruis - Peters, Nina</dc:creator>
  <cp:lastModifiedBy>joran lokkerbol</cp:lastModifiedBy>
  <cp:revision>704</cp:revision>
  <dcterms:created xsi:type="dcterms:W3CDTF">2023-11-17T13:49:43Z</dcterms:created>
  <dcterms:modified xsi:type="dcterms:W3CDTF">2026-01-14T17:18:11Z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0x010100DF0A92BA5A06BE4A9B59021F16D48411</vt:lpwstr>
  </property>
  <property fmtid="{D5CDD505-2E9C-101B-9397-08002B2CF9AE}" pid="3" name="MediaServiceImageTags">
    <vt:lpwstr/>
  </property>
</Properties>
</file>